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39"/>
  </p:notesMasterIdLst>
  <p:sldIdLst>
    <p:sldId id="260" r:id="rId2"/>
    <p:sldId id="256" r:id="rId3"/>
    <p:sldId id="300" r:id="rId4"/>
    <p:sldId id="257" r:id="rId5"/>
    <p:sldId id="258" r:id="rId6"/>
    <p:sldId id="265" r:id="rId7"/>
    <p:sldId id="261" r:id="rId8"/>
    <p:sldId id="262" r:id="rId9"/>
    <p:sldId id="266" r:id="rId10"/>
    <p:sldId id="275" r:id="rId11"/>
    <p:sldId id="274" r:id="rId12"/>
    <p:sldId id="277" r:id="rId13"/>
    <p:sldId id="278" r:id="rId14"/>
    <p:sldId id="263" r:id="rId15"/>
    <p:sldId id="279" r:id="rId16"/>
    <p:sldId id="267" r:id="rId17"/>
    <p:sldId id="268" r:id="rId18"/>
    <p:sldId id="259" r:id="rId19"/>
    <p:sldId id="280" r:id="rId20"/>
    <p:sldId id="281" r:id="rId21"/>
    <p:sldId id="282" r:id="rId22"/>
    <p:sldId id="283" r:id="rId23"/>
    <p:sldId id="284" r:id="rId24"/>
    <p:sldId id="285" r:id="rId25"/>
    <p:sldId id="287" r:id="rId26"/>
    <p:sldId id="288" r:id="rId27"/>
    <p:sldId id="289" r:id="rId28"/>
    <p:sldId id="290" r:id="rId29"/>
    <p:sldId id="291" r:id="rId30"/>
    <p:sldId id="292" r:id="rId31"/>
    <p:sldId id="293" r:id="rId32"/>
    <p:sldId id="294" r:id="rId33"/>
    <p:sldId id="295" r:id="rId34"/>
    <p:sldId id="296" r:id="rId35"/>
    <p:sldId id="297" r:id="rId36"/>
    <p:sldId id="298" r:id="rId37"/>
    <p:sldId id="299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DCB9AB-F67B-40E5-BE9C-E1ECB1ECF70E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DF5A53-20D8-47A4-B63B-7B3C5A075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695DB6-1023-4A61-B040-28956C10C538}" type="slidenum">
              <a:rPr lang="en-US"/>
              <a:pPr/>
              <a:t>7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40804F-97C9-4261-9F56-03D05AAA7DE9}" type="slidenum">
              <a:rPr lang="en-US"/>
              <a:pPr/>
              <a:t>11</a:t>
            </a:fld>
            <a:endParaRPr 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C35229-82D6-45D6-9FBC-E521A5D0F496}" type="slidenum">
              <a:rPr lang="en-US"/>
              <a:pPr/>
              <a:t>13</a:t>
            </a:fld>
            <a:endParaRPr 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7F4DD8-B2A4-4302-9FE4-B0CFACAAE159}" type="slidenum">
              <a:rPr lang="en-US"/>
              <a:pPr/>
              <a:t>21</a:t>
            </a:fld>
            <a:endParaRPr 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4C63D7-C66B-4EF3-8009-A9EBD663CC15}" type="slidenum">
              <a:rPr lang="en-US"/>
              <a:pPr/>
              <a:t>32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EDCE4C-0775-4002-8879-5EEF9202B97B}" type="slidenum">
              <a:rPr lang="en-US"/>
              <a:pPr/>
              <a:t>33</a:t>
            </a:fld>
            <a:endParaRPr 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CDECDF-A810-4A8B-AC0D-B0417AB7244D}" type="slidenum">
              <a:rPr lang="en-US"/>
              <a:pPr/>
              <a:t>36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991" y="4343400"/>
            <a:ext cx="5030018" cy="4114800"/>
          </a:xfrm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B3C453-8207-4281-B2EA-E32A9CD822E4}" type="slidenum">
              <a:rPr lang="en-US"/>
              <a:pPr/>
              <a:t>37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991" y="4343400"/>
            <a:ext cx="5030018" cy="4114800"/>
          </a:xfrm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8B418-ADE1-4EC7-8F3F-60CB679AA6BF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F76FCD-3A97-4967-B228-9253B4D627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8B418-ADE1-4EC7-8F3F-60CB679AA6BF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6FCD-3A97-4967-B228-9253B4D62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8B418-ADE1-4EC7-8F3F-60CB679AA6BF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6FCD-3A97-4967-B228-9253B4D62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2D8B418-ADE1-4EC7-8F3F-60CB679AA6BF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2F76FCD-3A97-4967-B228-9253B4D627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8B418-ADE1-4EC7-8F3F-60CB679AA6BF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6FCD-3A97-4967-B228-9253B4D627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8B418-ADE1-4EC7-8F3F-60CB679AA6BF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6FCD-3A97-4967-B228-9253B4D627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6FCD-3A97-4967-B228-9253B4D627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8B418-ADE1-4EC7-8F3F-60CB679AA6BF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8B418-ADE1-4EC7-8F3F-60CB679AA6BF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6FCD-3A97-4967-B228-9253B4D627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8B418-ADE1-4EC7-8F3F-60CB679AA6BF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6FCD-3A97-4967-B228-9253B4D62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2D8B418-ADE1-4EC7-8F3F-60CB679AA6BF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2F76FCD-3A97-4967-B228-9253B4D627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8B418-ADE1-4EC7-8F3F-60CB679AA6BF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F76FCD-3A97-4967-B228-9253B4D627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2D8B418-ADE1-4EC7-8F3F-60CB679AA6BF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2F76FCD-3A97-4967-B228-9253B4D627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1oupIOmnLJs&amp;safe=active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57200" y="1371600"/>
            <a:ext cx="8153400" cy="4114800"/>
          </a:xfrm>
          <a:prstGeom prst="rect">
            <a:avLst/>
          </a:prstGeom>
          <a:noFill/>
          <a:ln w="28575">
            <a:solidFill>
              <a:srgbClr val="DBDBDB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 sz="2800" b="1">
                <a:solidFill>
                  <a:srgbClr val="3333CC"/>
                </a:solidFill>
                <a:latin typeface="Verdana" pitchFamily="34" charset="0"/>
              </a:rPr>
              <a:t>Warm Up</a:t>
            </a:r>
            <a:endParaRPr lang="en-US" altLang="en-US" sz="2800">
              <a:latin typeface="Verdana" pitchFamily="34" charset="0"/>
            </a:endParaRPr>
          </a:p>
          <a:p>
            <a:r>
              <a:rPr lang="en-US" altLang="en-US" sz="2800" b="1">
                <a:latin typeface="Verdana" pitchFamily="34" charset="0"/>
              </a:rPr>
              <a:t>Determine if each statement is true or false.</a:t>
            </a:r>
          </a:p>
          <a:p>
            <a:endParaRPr lang="en-US" altLang="en-US" sz="800" b="1">
              <a:latin typeface="Verdana" pitchFamily="34" charset="0"/>
            </a:endParaRPr>
          </a:p>
          <a:p>
            <a:endParaRPr lang="en-US" altLang="en-US" sz="800">
              <a:latin typeface="Verdana" pitchFamily="34" charset="0"/>
            </a:endParaRPr>
          </a:p>
          <a:p>
            <a:pPr>
              <a:lnSpc>
                <a:spcPct val="140000"/>
              </a:lnSpc>
            </a:pPr>
            <a:r>
              <a:rPr lang="en-US" altLang="en-US" sz="2400" b="1">
                <a:latin typeface="Verdana" pitchFamily="34" charset="0"/>
              </a:rPr>
              <a:t>1.</a:t>
            </a:r>
            <a:r>
              <a:rPr lang="en-US" altLang="en-US" sz="2400">
                <a:latin typeface="Verdana" pitchFamily="34" charset="0"/>
              </a:rPr>
              <a:t> </a:t>
            </a:r>
            <a:r>
              <a:rPr lang="en-US" altLang="en-US" sz="2400">
                <a:latin typeface="Verdana" pitchFamily="34" charset="0"/>
                <a:sym typeface="Symbol" pitchFamily="18" charset="2"/>
              </a:rPr>
              <a:t>The measure of an obtuse angle is less than 90°.</a:t>
            </a:r>
          </a:p>
          <a:p>
            <a:pPr>
              <a:lnSpc>
                <a:spcPct val="140000"/>
              </a:lnSpc>
            </a:pPr>
            <a:r>
              <a:rPr lang="en-US" altLang="en-US" sz="2400" b="1">
                <a:latin typeface="Verdana" pitchFamily="34" charset="0"/>
                <a:sym typeface="Symbol" pitchFamily="18" charset="2"/>
              </a:rPr>
              <a:t>2.</a:t>
            </a:r>
            <a:r>
              <a:rPr lang="en-US" altLang="en-US" sz="2400">
                <a:latin typeface="Verdana" pitchFamily="34" charset="0"/>
                <a:sym typeface="Symbol" pitchFamily="18" charset="2"/>
              </a:rPr>
              <a:t> All perfect-square numbers are positive.</a:t>
            </a:r>
          </a:p>
          <a:p>
            <a:pPr>
              <a:lnSpc>
                <a:spcPct val="140000"/>
              </a:lnSpc>
            </a:pPr>
            <a:r>
              <a:rPr lang="en-US" altLang="en-US" sz="2400" b="1">
                <a:latin typeface="Verdana" pitchFamily="34" charset="0"/>
                <a:sym typeface="Symbol" pitchFamily="18" charset="2"/>
              </a:rPr>
              <a:t>3.</a:t>
            </a:r>
            <a:r>
              <a:rPr lang="en-US" altLang="en-US" sz="2400">
                <a:latin typeface="Verdana" pitchFamily="34" charset="0"/>
                <a:sym typeface="Symbol" pitchFamily="18" charset="2"/>
              </a:rPr>
              <a:t> Every prime number is odd.</a:t>
            </a:r>
          </a:p>
          <a:p>
            <a:pPr>
              <a:lnSpc>
                <a:spcPct val="140000"/>
              </a:lnSpc>
            </a:pPr>
            <a:r>
              <a:rPr lang="en-US" altLang="en-US" sz="2400" b="1">
                <a:latin typeface="Verdana" pitchFamily="34" charset="0"/>
                <a:sym typeface="Symbol" pitchFamily="18" charset="2"/>
              </a:rPr>
              <a:t>4.</a:t>
            </a:r>
            <a:r>
              <a:rPr lang="en-US" altLang="en-US" sz="2400">
                <a:latin typeface="Verdana" pitchFamily="34" charset="0"/>
                <a:sym typeface="Symbol" pitchFamily="18" charset="2"/>
              </a:rPr>
              <a:t> Any three points are coplanar.</a:t>
            </a:r>
          </a:p>
          <a:p>
            <a:r>
              <a:rPr lang="en-US" altLang="en-US" sz="2800">
                <a:solidFill>
                  <a:srgbClr val="FF0000"/>
                </a:solidFill>
                <a:latin typeface="Verdana" pitchFamily="34" charset="0"/>
              </a:rPr>
              <a:t>		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371600" y="3505200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400">
                <a:solidFill>
                  <a:srgbClr val="FF3300"/>
                </a:solidFill>
                <a:latin typeface="Verdana" pitchFamily="34" charset="0"/>
                <a:sym typeface="Symbol" pitchFamily="18" charset="2"/>
              </a:rPr>
              <a:t>F</a:t>
            </a:r>
            <a:endParaRPr lang="en-US" sz="2400">
              <a:latin typeface="Verdana" pitchFamily="34" charset="0"/>
              <a:sym typeface="Symbol" pitchFamily="18" charset="2"/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7315200" y="4038600"/>
            <a:ext cx="37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400">
                <a:solidFill>
                  <a:srgbClr val="FF3300"/>
                </a:solidFill>
                <a:latin typeface="Verdana" pitchFamily="34" charset="0"/>
                <a:sym typeface="Symbol" pitchFamily="18" charset="2"/>
              </a:rPr>
              <a:t>T</a:t>
            </a:r>
            <a:endParaRPr lang="en-US" sz="2400">
              <a:solidFill>
                <a:srgbClr val="FF3300"/>
              </a:solidFill>
              <a:latin typeface="Verdana" pitchFamily="34" charset="0"/>
              <a:sym typeface="Symbol" pitchFamily="18" charset="2"/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5257800" y="4564063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400">
                <a:solidFill>
                  <a:srgbClr val="FF3300"/>
                </a:solidFill>
                <a:latin typeface="Verdana" pitchFamily="34" charset="0"/>
                <a:sym typeface="Symbol" pitchFamily="18" charset="2"/>
              </a:rPr>
              <a:t>F</a:t>
            </a:r>
            <a:endParaRPr lang="en-US" sz="2400">
              <a:solidFill>
                <a:srgbClr val="FF3300"/>
              </a:solidFill>
              <a:latin typeface="Verdana" pitchFamily="34" charset="0"/>
              <a:sym typeface="Symbol" pitchFamily="18" charset="2"/>
            </a:endParaRPr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5572125" y="5059363"/>
            <a:ext cx="37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400">
                <a:solidFill>
                  <a:srgbClr val="FF3300"/>
                </a:solidFill>
                <a:latin typeface="Verdana" pitchFamily="34" charset="0"/>
                <a:sym typeface="Symbol" pitchFamily="18" charset="2"/>
              </a:rPr>
              <a:t>T</a:t>
            </a:r>
            <a:endParaRPr lang="en-US" sz="2400">
              <a:solidFill>
                <a:srgbClr val="FF3300"/>
              </a:solidFill>
              <a:latin typeface="Verdana" pitchFamily="34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utoUpdateAnimBg="0"/>
      <p:bldP spid="7172" grpId="0" autoUpdateAnimBg="0"/>
      <p:bldP spid="7173" grpId="0" autoUpdateAnimBg="0"/>
      <p:bldP spid="7194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400">
                <a:solidFill>
                  <a:srgbClr val="FF0000"/>
                </a:solidFill>
                <a:latin typeface="Arial Black" pitchFamily="34" charset="0"/>
              </a:rPr>
              <a:t>Check It Out!</a:t>
            </a:r>
            <a:r>
              <a:rPr lang="en-US" altLang="en-US" sz="2400">
                <a:solidFill>
                  <a:srgbClr val="006699"/>
                </a:solidFill>
                <a:latin typeface="Arial Black" pitchFamily="34" charset="0"/>
              </a:rPr>
              <a:t> Example 1</a:t>
            </a:r>
            <a:endParaRPr lang="en-US" altLang="en-US" sz="2600">
              <a:solidFill>
                <a:schemeClr val="accent2"/>
              </a:solidFill>
              <a:latin typeface="Arial MT Bl" charset="0"/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304800" y="2759075"/>
            <a:ext cx="883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Verdana" pitchFamily="34" charset="0"/>
              </a:rPr>
              <a:t>"A number is divisible by 3 if it is divisible by 6." </a:t>
            </a:r>
          </a:p>
        </p:txBody>
      </p:sp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304800" y="1828800"/>
            <a:ext cx="82375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2400" b="1">
                <a:latin typeface="Verdana" pitchFamily="34" charset="0"/>
              </a:rPr>
              <a:t>Identify the hypothesis and conclusion of the statement.</a:t>
            </a:r>
            <a:endParaRPr lang="en-US" altLang="en-US" sz="2400">
              <a:latin typeface="Times" pitchFamily="18" charset="0"/>
            </a:endParaRPr>
          </a:p>
        </p:txBody>
      </p:sp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381000" y="3429000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Verdana" pitchFamily="34" charset="0"/>
              </a:rPr>
              <a:t>Hypothesis: A number is divisible by 6.</a:t>
            </a:r>
          </a:p>
        </p:txBody>
      </p:sp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381000" y="3962400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Verdana" pitchFamily="34" charset="0"/>
              </a:rPr>
              <a:t>Conclusion: A number is divisible by 3.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5" grpId="0"/>
      <p:bldP spid="3175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304800" y="1828800"/>
            <a:ext cx="82375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2400" b="1">
                <a:latin typeface="Verdana" pitchFamily="34" charset="0"/>
              </a:rPr>
              <a:t>Identify the hypothesis and conclusion of each conditional.</a:t>
            </a:r>
            <a:endParaRPr lang="en-US" altLang="en-US" sz="2400">
              <a:latin typeface="Times" pitchFamily="18" charset="0"/>
            </a:endParaRPr>
          </a:p>
        </p:txBody>
      </p:sp>
      <p:sp>
        <p:nvSpPr>
          <p:cNvPr id="7171" name="Text Box 15"/>
          <p:cNvSpPr txBox="1">
            <a:spLocks noChangeArrowheads="1"/>
          </p:cNvSpPr>
          <p:nvPr/>
        </p:nvSpPr>
        <p:spPr bwMode="auto">
          <a:xfrm>
            <a:off x="0" y="838200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400">
                <a:solidFill>
                  <a:srgbClr val="006699"/>
                </a:solidFill>
                <a:latin typeface="Arial Black" pitchFamily="34" charset="0"/>
              </a:rPr>
              <a:t>Example 1: Identifying the Parts of a Conditional Statement</a:t>
            </a:r>
            <a:endParaRPr lang="en-US" altLang="en-US" sz="2600">
              <a:solidFill>
                <a:schemeClr val="accent2"/>
              </a:solidFill>
              <a:latin typeface="Arial MT Bl" charset="0"/>
            </a:endParaRPr>
          </a:p>
        </p:txBody>
      </p:sp>
      <p:sp>
        <p:nvSpPr>
          <p:cNvPr id="7172" name="Text Box 16"/>
          <p:cNvSpPr txBox="1">
            <a:spLocks noChangeArrowheads="1"/>
          </p:cNvSpPr>
          <p:nvPr/>
        </p:nvSpPr>
        <p:spPr bwMode="auto">
          <a:xfrm>
            <a:off x="304800" y="2590800"/>
            <a:ext cx="845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61963" indent="-461963">
              <a:spcBef>
                <a:spcPct val="50000"/>
              </a:spcBef>
              <a:tabLst>
                <a:tab pos="461963" algn="l"/>
              </a:tabLst>
            </a:pPr>
            <a:r>
              <a:rPr lang="en-US" sz="2400" b="1">
                <a:latin typeface="Verdana" pitchFamily="34" charset="0"/>
              </a:rPr>
              <a:t>A.	If today is Thanksgiving Day, then today is Thursday. </a:t>
            </a:r>
          </a:p>
        </p:txBody>
      </p:sp>
      <p:sp>
        <p:nvSpPr>
          <p:cNvPr id="7173" name="Text Box 27"/>
          <p:cNvSpPr txBox="1">
            <a:spLocks noChangeArrowheads="1"/>
          </p:cNvSpPr>
          <p:nvPr/>
        </p:nvSpPr>
        <p:spPr bwMode="auto">
          <a:xfrm>
            <a:off x="304800" y="4511675"/>
            <a:ext cx="8382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63550" indent="-463550">
              <a:spcBef>
                <a:spcPct val="50000"/>
              </a:spcBef>
            </a:pPr>
            <a:r>
              <a:rPr lang="en-US" sz="2400" b="1">
                <a:latin typeface="Verdana" pitchFamily="34" charset="0"/>
              </a:rPr>
              <a:t>B. A number is a rational number if it is an integer.</a:t>
            </a:r>
            <a:endParaRPr lang="en-US"/>
          </a:p>
        </p:txBody>
      </p:sp>
      <p:sp>
        <p:nvSpPr>
          <p:cNvPr id="15388" name="Text Box 28"/>
          <p:cNvSpPr txBox="1">
            <a:spLocks noChangeArrowheads="1"/>
          </p:cNvSpPr>
          <p:nvPr/>
        </p:nvSpPr>
        <p:spPr bwMode="auto">
          <a:xfrm>
            <a:off x="762000" y="3505200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Verdana" pitchFamily="34" charset="0"/>
              </a:rPr>
              <a:t>Hypothesis: Today is Thanksgiving Day.</a:t>
            </a:r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762000" y="4038600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Verdana" pitchFamily="34" charset="0"/>
              </a:rPr>
              <a:t>Conclusion: Today is Thursday.</a:t>
            </a:r>
          </a:p>
        </p:txBody>
      </p:sp>
      <p:sp>
        <p:nvSpPr>
          <p:cNvPr id="15390" name="Text Box 30"/>
          <p:cNvSpPr txBox="1">
            <a:spLocks noChangeArrowheads="1"/>
          </p:cNvSpPr>
          <p:nvPr/>
        </p:nvSpPr>
        <p:spPr bwMode="auto">
          <a:xfrm>
            <a:off x="838200" y="5410200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Verdana" pitchFamily="34" charset="0"/>
              </a:rPr>
              <a:t>Hypothesis: A number is an integer.</a:t>
            </a:r>
          </a:p>
        </p:txBody>
      </p:sp>
      <p:sp>
        <p:nvSpPr>
          <p:cNvPr id="15391" name="Text Box 31"/>
          <p:cNvSpPr txBox="1">
            <a:spLocks noChangeArrowheads="1"/>
          </p:cNvSpPr>
          <p:nvPr/>
        </p:nvSpPr>
        <p:spPr bwMode="auto">
          <a:xfrm>
            <a:off x="838200" y="59436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Verdana" pitchFamily="34" charset="0"/>
              </a:rPr>
              <a:t>Conclusion: The number is a rational number.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8" grpId="0"/>
      <p:bldP spid="15389" grpId="0"/>
      <p:bldP spid="15390" grpId="0"/>
      <p:bldP spid="1539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304800" y="2514600"/>
            <a:ext cx="82296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Verdana" pitchFamily="34" charset="0"/>
              </a:rPr>
              <a:t>Many sentences without the words </a:t>
            </a:r>
            <a:r>
              <a:rPr lang="en-US" sz="2400" i="1">
                <a:latin typeface="Verdana" pitchFamily="34" charset="0"/>
              </a:rPr>
              <a:t>if</a:t>
            </a:r>
            <a:r>
              <a:rPr lang="en-US" sz="2400">
                <a:latin typeface="Verdana" pitchFamily="34" charset="0"/>
              </a:rPr>
              <a:t> and </a:t>
            </a:r>
            <a:r>
              <a:rPr lang="en-US" sz="2400" i="1">
                <a:latin typeface="Verdana" pitchFamily="34" charset="0"/>
              </a:rPr>
              <a:t>then</a:t>
            </a:r>
            <a:r>
              <a:rPr lang="en-US" sz="2400">
                <a:latin typeface="Verdana" pitchFamily="34" charset="0"/>
              </a:rPr>
              <a:t> can be written as conditionals. To do so, identify the sentence’s hypothesis and conclusion by figuring out which part of the statement depends on the other.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304800" y="1828800"/>
            <a:ext cx="82375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2400" b="1">
                <a:latin typeface="Verdana" pitchFamily="34" charset="0"/>
              </a:rPr>
              <a:t>Write a conditional statement from the following.</a:t>
            </a:r>
            <a:endParaRPr lang="en-US" altLang="en-US" sz="2400">
              <a:latin typeface="Times" pitchFamily="18" charset="0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400">
                <a:solidFill>
                  <a:srgbClr val="006699"/>
                </a:solidFill>
                <a:latin typeface="Arial Black" pitchFamily="34" charset="0"/>
              </a:rPr>
              <a:t>Example 2A: Writing a Conditional Statement</a:t>
            </a:r>
            <a:endParaRPr lang="en-US" altLang="en-US" sz="2600">
              <a:solidFill>
                <a:schemeClr val="accent2"/>
              </a:solidFill>
              <a:latin typeface="Arial MT Bl" charset="0"/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04800" y="2819400"/>
            <a:ext cx="845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Verdana" pitchFamily="34" charset="0"/>
              </a:rPr>
              <a:t>An obtuse triangle has exactly one obtuse angle. </a:t>
            </a:r>
          </a:p>
        </p:txBody>
      </p:sp>
      <p:sp>
        <p:nvSpPr>
          <p:cNvPr id="32782" name="Text Box 14"/>
          <p:cNvSpPr txBox="1">
            <a:spLocks noChangeArrowheads="1"/>
          </p:cNvSpPr>
          <p:nvPr/>
        </p:nvSpPr>
        <p:spPr bwMode="auto">
          <a:xfrm>
            <a:off x="304800" y="5181600"/>
            <a:ext cx="7543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Verdana" pitchFamily="34" charset="0"/>
              </a:rPr>
              <a:t>If a triangle is obtuse, then it has exactly one obtuse angle.</a:t>
            </a:r>
            <a:endParaRPr lang="en-US" sz="2400"/>
          </a:p>
        </p:txBody>
      </p:sp>
      <p:sp>
        <p:nvSpPr>
          <p:cNvPr id="32783" name="Text Box 15"/>
          <p:cNvSpPr txBox="1">
            <a:spLocks noChangeArrowheads="1"/>
          </p:cNvSpPr>
          <p:nvPr/>
        </p:nvSpPr>
        <p:spPr bwMode="auto">
          <a:xfrm>
            <a:off x="5867400" y="3841750"/>
            <a:ext cx="3276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i="1">
                <a:solidFill>
                  <a:srgbClr val="3333FF"/>
                </a:solidFill>
                <a:latin typeface="Verdana" pitchFamily="34" charset="0"/>
              </a:rPr>
              <a:t>Identify the hypothesis and the conclusion.</a:t>
            </a:r>
            <a:endParaRPr lang="en-US" sz="2400" i="1">
              <a:solidFill>
                <a:srgbClr val="3333FF"/>
              </a:solidFill>
            </a:endParaRPr>
          </a:p>
        </p:txBody>
      </p:sp>
      <p:sp>
        <p:nvSpPr>
          <p:cNvPr id="32784" name="Text Box 16"/>
          <p:cNvSpPr txBox="1">
            <a:spLocks noChangeArrowheads="1"/>
          </p:cNvSpPr>
          <p:nvPr/>
        </p:nvSpPr>
        <p:spPr bwMode="auto">
          <a:xfrm>
            <a:off x="304800" y="3810000"/>
            <a:ext cx="59436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00FF"/>
                </a:solidFill>
                <a:latin typeface="Verdana" pitchFamily="34" charset="0"/>
              </a:rPr>
              <a:t>An obtuse triangle </a:t>
            </a:r>
          </a:p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  <a:latin typeface="Verdana" pitchFamily="34" charset="0"/>
              </a:rPr>
              <a:t>has exactly one obtuse angle.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82" grpId="0" autoUpdateAnimBg="0"/>
      <p:bldP spid="32783" grpId="0" autoUpdateAnimBg="0"/>
      <p:bldP spid="3278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idx="1"/>
          </p:nvPr>
        </p:nvSpPr>
        <p:spPr>
          <a:xfrm>
            <a:off x="2555875" y="2168525"/>
            <a:ext cx="6096000" cy="4114800"/>
          </a:xfrm>
        </p:spPr>
        <p:txBody>
          <a:bodyPr/>
          <a:lstStyle/>
          <a:p>
            <a:pPr eaLnBrk="1" hangingPunct="1"/>
            <a:r>
              <a:rPr lang="en-US" smtClean="0"/>
              <a:t>All mammals breathe oxygen</a:t>
            </a:r>
          </a:p>
          <a:p>
            <a:pPr lvl="1" eaLnBrk="1" hangingPunct="1"/>
            <a:r>
              <a:rPr lang="en-US" smtClean="0"/>
              <a:t>If an animal is a mammal, then it breathes oxygen.</a:t>
            </a:r>
          </a:p>
          <a:p>
            <a:pPr eaLnBrk="1" hangingPunct="1"/>
            <a:r>
              <a:rPr lang="en-US" smtClean="0"/>
              <a:t>A number divisible by 9 is also divisible by 3</a:t>
            </a:r>
          </a:p>
          <a:p>
            <a:pPr lvl="1" eaLnBrk="1" hangingPunct="1"/>
            <a:r>
              <a:rPr lang="en-US" smtClean="0"/>
              <a:t>If a number s divisible by 9, then it is divisible by 3.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7D722F43-77E1-460A-8FA6-B2CBC594E2E6}" type="datetime1">
              <a:rPr lang="en-US"/>
              <a:pPr>
                <a:defRPr/>
              </a:pPr>
              <a:t>9/19/2012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58C8C673-3636-46E2-AEB8-9AAB8A9AB642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Geometry</a:t>
            </a:r>
          </a:p>
        </p:txBody>
      </p:sp>
      <p:sp>
        <p:nvSpPr>
          <p:cNvPr id="7173" name="Rectangle 6"/>
          <p:cNvSpPr>
            <a:spLocks noGrp="1" noChangeArrowheads="1"/>
          </p:cNvSpPr>
          <p:nvPr>
            <p:ph type="title"/>
          </p:nvPr>
        </p:nvSpPr>
        <p:spPr>
          <a:xfrm>
            <a:off x="2735263" y="620713"/>
            <a:ext cx="6169025" cy="1403350"/>
          </a:xfrm>
        </p:spPr>
        <p:txBody>
          <a:bodyPr>
            <a:normAutofit/>
          </a:bodyPr>
          <a:lstStyle/>
          <a:p>
            <a:pPr eaLnBrk="1" hangingPunct="1"/>
            <a:r>
              <a:rPr lang="en-US" smtClean="0"/>
              <a:t>Rewrite in the if-then form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381000" y="1676400"/>
            <a:ext cx="82375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2400" b="1">
                <a:latin typeface="Verdana" pitchFamily="34" charset="0"/>
              </a:rPr>
              <a:t>Write a conditional statement from the following.</a:t>
            </a:r>
            <a:endParaRPr lang="en-US" altLang="en-US" sz="2400">
              <a:latin typeface="Times" pitchFamily="18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400">
                <a:solidFill>
                  <a:srgbClr val="006699"/>
                </a:solidFill>
                <a:latin typeface="Arial Black" pitchFamily="34" charset="0"/>
              </a:rPr>
              <a:t>Example 2B: Writing a Conditional Statement</a:t>
            </a:r>
            <a:endParaRPr lang="en-US" altLang="en-US" sz="2600">
              <a:solidFill>
                <a:schemeClr val="accent2"/>
              </a:solidFill>
              <a:latin typeface="Arial MT Bl" charset="0"/>
            </a:endParaRP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4724400" y="2895600"/>
            <a:ext cx="396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Verdana" pitchFamily="34" charset="0"/>
              </a:rPr>
              <a:t>If an animal is a blue jay, then it is a bird.</a:t>
            </a:r>
            <a:endParaRPr lang="en-US" sz="2400"/>
          </a:p>
        </p:txBody>
      </p:sp>
      <p:pic>
        <p:nvPicPr>
          <p:cNvPr id="1229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590800"/>
            <a:ext cx="3876675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381000" y="5486400"/>
            <a:ext cx="7543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Verdana" pitchFamily="34" charset="0"/>
              </a:rPr>
              <a:t>The </a:t>
            </a:r>
            <a:r>
              <a:rPr lang="en-US" sz="2400">
                <a:solidFill>
                  <a:srgbClr val="0000FF"/>
                </a:solidFill>
                <a:latin typeface="Verdana" pitchFamily="34" charset="0"/>
              </a:rPr>
              <a:t>inner</a:t>
            </a:r>
            <a:r>
              <a:rPr lang="en-US" sz="2400">
                <a:latin typeface="Verdana" pitchFamily="34" charset="0"/>
              </a:rPr>
              <a:t> oval represents the </a:t>
            </a:r>
            <a:r>
              <a:rPr lang="en-US" sz="2400">
                <a:solidFill>
                  <a:srgbClr val="0000FF"/>
                </a:solidFill>
                <a:latin typeface="Verdana" pitchFamily="34" charset="0"/>
              </a:rPr>
              <a:t>hypothesis</a:t>
            </a:r>
            <a:r>
              <a:rPr lang="en-US" sz="2400">
                <a:latin typeface="Verdana" pitchFamily="34" charset="0"/>
              </a:rPr>
              <a:t>, and the </a:t>
            </a:r>
            <a:r>
              <a:rPr lang="en-US" sz="2400">
                <a:solidFill>
                  <a:srgbClr val="FF0000"/>
                </a:solidFill>
                <a:latin typeface="Verdana" pitchFamily="34" charset="0"/>
              </a:rPr>
              <a:t>outer</a:t>
            </a:r>
            <a:r>
              <a:rPr lang="en-US" sz="2400">
                <a:latin typeface="Verdana" pitchFamily="34" charset="0"/>
              </a:rPr>
              <a:t> oval represents the </a:t>
            </a:r>
            <a:r>
              <a:rPr lang="en-US" sz="2400">
                <a:solidFill>
                  <a:srgbClr val="FF0000"/>
                </a:solidFill>
                <a:latin typeface="Verdana" pitchFamily="34" charset="0"/>
              </a:rPr>
              <a:t>conclusion</a:t>
            </a:r>
            <a:r>
              <a:rPr lang="en-US" sz="2400">
                <a:latin typeface="Verdana" pitchFamily="34" charset="0"/>
              </a:rPr>
              <a:t>.</a:t>
            </a:r>
            <a:endParaRPr lang="en-U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 autoUpdateAnimBg="0"/>
      <p:bldP spid="33800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57200" y="457200"/>
            <a:ext cx="7848600" cy="479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00100" lvl="1" indent="-342900"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</a:rPr>
              <a:t>Write each statement in if-then form.</a:t>
            </a:r>
          </a:p>
          <a:p>
            <a:pPr marL="342900" indent="-342900">
              <a:spcBef>
                <a:spcPct val="50000"/>
              </a:spcBef>
            </a:pPr>
            <a:endParaRPr lang="en-US" sz="2800" b="1">
              <a:solidFill>
                <a:schemeClr val="bg1"/>
              </a:solidFill>
            </a:endParaRPr>
          </a:p>
          <a:p>
            <a:pPr marL="342900" indent="-342900">
              <a:spcBef>
                <a:spcPct val="50000"/>
              </a:spcBef>
              <a:buFontTx/>
              <a:buAutoNum type="arabicPeriod" startAt="4"/>
            </a:pPr>
            <a:r>
              <a:rPr lang="en-US" sz="2800">
                <a:solidFill>
                  <a:schemeClr val="bg1"/>
                </a:solidFill>
              </a:rPr>
              <a:t>All apes love bananas.</a:t>
            </a:r>
          </a:p>
          <a:p>
            <a:pPr marL="342900" indent="-342900">
              <a:spcBef>
                <a:spcPct val="50000"/>
              </a:spcBef>
              <a:buFontTx/>
              <a:buAutoNum type="arabicPeriod" startAt="4"/>
            </a:pPr>
            <a:endParaRPr lang="en-US" sz="2800">
              <a:solidFill>
                <a:schemeClr val="bg1"/>
              </a:solidFill>
            </a:endParaRPr>
          </a:p>
          <a:p>
            <a:pPr marL="342900" indent="-342900">
              <a:spcBef>
                <a:spcPct val="50000"/>
              </a:spcBef>
              <a:buFontTx/>
              <a:buAutoNum type="arabicPeriod" startAt="5"/>
            </a:pPr>
            <a:r>
              <a:rPr lang="en-US" sz="2800">
                <a:solidFill>
                  <a:schemeClr val="bg1"/>
                </a:solidFill>
              </a:rPr>
              <a:t>The sum of the measures of complementary angles is 90.</a:t>
            </a:r>
          </a:p>
          <a:p>
            <a:pPr marL="342900" indent="-342900">
              <a:spcBef>
                <a:spcPct val="50000"/>
              </a:spcBef>
            </a:pPr>
            <a:endParaRPr lang="en-US" sz="2800">
              <a:solidFill>
                <a:schemeClr val="bg1"/>
              </a:solidFill>
            </a:endParaRPr>
          </a:p>
          <a:p>
            <a:pPr marL="342900" indent="-342900">
              <a:spcBef>
                <a:spcPct val="50000"/>
              </a:spcBef>
              <a:buFontTx/>
              <a:buAutoNum type="arabicPeriod" startAt="5"/>
            </a:pPr>
            <a:r>
              <a:rPr lang="en-US" sz="2800">
                <a:solidFill>
                  <a:schemeClr val="bg1"/>
                </a:solidFill>
              </a:rPr>
              <a:t> Collinear points lie on the same line.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457200" y="457200"/>
            <a:ext cx="7848600" cy="58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00100" lvl="1" indent="-342900">
              <a:spcBef>
                <a:spcPct val="50000"/>
              </a:spcBef>
            </a:pPr>
            <a:r>
              <a:rPr lang="en-US" sz="2800" b="1">
                <a:solidFill>
                  <a:srgbClr val="00FF00"/>
                </a:solidFill>
              </a:rPr>
              <a:t>Determine the truth value of the following statement for each set of conditionals.</a:t>
            </a:r>
          </a:p>
          <a:p>
            <a:pPr marL="800100" lvl="1" indent="-342900">
              <a:spcBef>
                <a:spcPct val="50000"/>
              </a:spcBef>
            </a:pPr>
            <a:r>
              <a:rPr lang="en-US" sz="2800" i="1">
                <a:solidFill>
                  <a:schemeClr val="bg1"/>
                </a:solidFill>
              </a:rPr>
              <a:t>If it does not rain this Saturday, we will have a picnic.</a:t>
            </a:r>
            <a:endParaRPr lang="en-US" sz="2800">
              <a:solidFill>
                <a:schemeClr val="bg1"/>
              </a:solidFill>
            </a:endParaRPr>
          </a:p>
          <a:p>
            <a:pPr marL="342900" indent="-342900">
              <a:spcBef>
                <a:spcPct val="50000"/>
              </a:spcBef>
            </a:pPr>
            <a:r>
              <a:rPr lang="en-US" sz="2800">
                <a:solidFill>
                  <a:schemeClr val="bg1"/>
                </a:solidFill>
              </a:rPr>
              <a:t>7.  It rains this Saturday, and we have a picnic.</a:t>
            </a:r>
          </a:p>
          <a:p>
            <a:pPr marL="342900" indent="-342900">
              <a:spcBef>
                <a:spcPct val="50000"/>
              </a:spcBef>
            </a:pPr>
            <a:r>
              <a:rPr lang="en-US" sz="2800">
                <a:solidFill>
                  <a:schemeClr val="bg1"/>
                </a:solidFill>
              </a:rPr>
              <a:t>8.  It rains this Saturday, and we don’t have a picnic.</a:t>
            </a:r>
          </a:p>
          <a:p>
            <a:pPr marL="342900" indent="-342900">
              <a:spcBef>
                <a:spcPct val="50000"/>
              </a:spcBef>
            </a:pPr>
            <a:r>
              <a:rPr lang="en-US" sz="2800">
                <a:solidFill>
                  <a:schemeClr val="bg1"/>
                </a:solidFill>
              </a:rPr>
              <a:t>9.  It doesn’t rain this Saturday, we have a picnic.</a:t>
            </a:r>
          </a:p>
          <a:p>
            <a:pPr marL="342900" indent="-342900">
              <a:spcBef>
                <a:spcPct val="50000"/>
              </a:spcBef>
            </a:pPr>
            <a:r>
              <a:rPr lang="en-US" sz="2800">
                <a:solidFill>
                  <a:schemeClr val="bg1"/>
                </a:solidFill>
              </a:rPr>
              <a:t>10. It doesn’t rain this Saturday, and we don’t have a picnic.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If P then Q here’s what you’ve </a:t>
            </a:r>
            <a:r>
              <a:rPr lang="en-US" dirty="0" err="1" smtClean="0"/>
              <a:t>gotta</a:t>
            </a:r>
            <a:r>
              <a:rPr lang="en-US" dirty="0" smtClean="0"/>
              <a:t> do.</a:t>
            </a:r>
          </a:p>
          <a:p>
            <a:pPr>
              <a:buNone/>
            </a:pPr>
            <a:r>
              <a:rPr lang="en-US" dirty="0" smtClean="0"/>
              <a:t>To write a conditional, the method is predictable. </a:t>
            </a:r>
          </a:p>
          <a:p>
            <a:pPr>
              <a:buNone/>
            </a:pPr>
            <a:r>
              <a:rPr lang="en-US" dirty="0" smtClean="0"/>
              <a:t>The hypothesis is P, the Conclusion is Q. </a:t>
            </a:r>
          </a:p>
          <a:p>
            <a:pPr>
              <a:buNone/>
            </a:pPr>
            <a:r>
              <a:rPr lang="en-US" dirty="0" smtClean="0"/>
              <a:t>If P then Q and your statement is true. </a:t>
            </a:r>
          </a:p>
          <a:p>
            <a:pPr>
              <a:buNone/>
            </a:pPr>
            <a:r>
              <a:rPr lang="en-US" dirty="0" smtClean="0"/>
              <a:t>To write the converse you just have to reverse.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Ready to Rap???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400">
                <a:solidFill>
                  <a:srgbClr val="FF0000"/>
                </a:solidFill>
                <a:latin typeface="Arial Black" pitchFamily="34" charset="0"/>
              </a:rPr>
              <a:t>Check It Out!</a:t>
            </a:r>
            <a:r>
              <a:rPr lang="en-US" altLang="en-US" sz="2400">
                <a:solidFill>
                  <a:srgbClr val="006699"/>
                </a:solidFill>
                <a:latin typeface="Arial Black" pitchFamily="34" charset="0"/>
              </a:rPr>
              <a:t> Example 2</a:t>
            </a:r>
            <a:endParaRPr lang="en-US" altLang="en-US" sz="2600">
              <a:solidFill>
                <a:schemeClr val="accent2"/>
              </a:solidFill>
              <a:latin typeface="Arial MT Bl" charset="0"/>
            </a:endParaRPr>
          </a:p>
        </p:txBody>
      </p:sp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304800" y="1828800"/>
            <a:ext cx="82375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2400" b="1">
                <a:latin typeface="Verdana" pitchFamily="34" charset="0"/>
              </a:rPr>
              <a:t>Write a conditional statement from the sentence </a:t>
            </a:r>
            <a:r>
              <a:rPr lang="en-US" sz="2400" b="1">
                <a:latin typeface="Verdana" pitchFamily="34" charset="0"/>
              </a:rPr>
              <a:t>“Two angles that are complementary are acute.” </a:t>
            </a:r>
            <a:endParaRPr lang="en-US" altLang="en-US" sz="2400" b="1">
              <a:latin typeface="Verdana" pitchFamily="34" charset="0"/>
            </a:endParaRP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381000" y="4953000"/>
            <a:ext cx="7010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Verdana" pitchFamily="34" charset="0"/>
              </a:rPr>
              <a:t>If two angles are complementary, then they are acute.</a:t>
            </a:r>
            <a:endParaRPr lang="en-US" sz="2400"/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6781800" y="3171825"/>
            <a:ext cx="2362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i="1">
                <a:solidFill>
                  <a:srgbClr val="3333FF"/>
                </a:solidFill>
                <a:latin typeface="Verdana" pitchFamily="34" charset="0"/>
              </a:rPr>
              <a:t>Identify the hypothesis and the conclusion.</a:t>
            </a:r>
            <a:endParaRPr lang="en-US" sz="2400" i="1">
              <a:solidFill>
                <a:srgbClr val="3333FF"/>
              </a:solidFill>
            </a:endParaRPr>
          </a:p>
        </p:txBody>
      </p:sp>
      <p:sp>
        <p:nvSpPr>
          <p:cNvPr id="34828" name="Text Box 12"/>
          <p:cNvSpPr txBox="1">
            <a:spLocks noChangeArrowheads="1"/>
          </p:cNvSpPr>
          <p:nvPr/>
        </p:nvSpPr>
        <p:spPr bwMode="auto">
          <a:xfrm>
            <a:off x="304800" y="3276600"/>
            <a:ext cx="6858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00FF"/>
                </a:solidFill>
                <a:latin typeface="Verdana" pitchFamily="34" charset="0"/>
              </a:rPr>
              <a:t>Two angles that are complementary </a:t>
            </a:r>
          </a:p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  <a:latin typeface="Verdana" pitchFamily="34" charset="0"/>
              </a:rPr>
              <a:t>are acute.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6" grpId="0" autoUpdateAnimBg="0"/>
      <p:bldP spid="34827" grpId="0" autoUpdateAnimBg="0"/>
      <p:bldP spid="348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Conditional Statements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457200" y="1981200"/>
            <a:ext cx="8229600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Verdana" pitchFamily="34" charset="0"/>
              </a:rPr>
              <a:t>A conditional statement has a </a:t>
            </a:r>
            <a:r>
              <a:rPr lang="en-US" sz="2400" b="1" u="sng">
                <a:latin typeface="Verdana" pitchFamily="34" charset="0"/>
              </a:rPr>
              <a:t>truth value</a:t>
            </a:r>
            <a:r>
              <a:rPr lang="en-US" sz="2400">
                <a:latin typeface="Verdana" pitchFamily="34" charset="0"/>
              </a:rPr>
              <a:t> of either true (T) or false (F). It is false only when the hypothesis is true and the conclusion is false.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Verdana" pitchFamily="34" charset="0"/>
              </a:rPr>
              <a:t>To show that a conditional statement is false, you need to find only one counterexample where the hypothesis is true and the conclusion is false.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04800" y="1752600"/>
            <a:ext cx="82375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2400" b="1">
                <a:latin typeface="Verdana" pitchFamily="34" charset="0"/>
              </a:rPr>
              <a:t>Determine if the conditional is true. If false, give a counterexample.</a:t>
            </a:r>
            <a:endParaRPr lang="en-US" altLang="en-US" sz="2400">
              <a:latin typeface="Times" pitchFamily="18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0" y="838200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400">
                <a:solidFill>
                  <a:srgbClr val="006699"/>
                </a:solidFill>
                <a:latin typeface="Arial Black" pitchFamily="34" charset="0"/>
              </a:rPr>
              <a:t>Example 3A: Analyzing the Truth Value of a Conditional Statement</a:t>
            </a:r>
            <a:endParaRPr lang="en-US" altLang="en-US" sz="2600">
              <a:solidFill>
                <a:schemeClr val="accent2"/>
              </a:solidFill>
              <a:latin typeface="Arial MT Bl" charset="0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304800" y="2819400"/>
            <a:ext cx="845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Verdana" pitchFamily="34" charset="0"/>
              </a:rPr>
              <a:t>If this month is August, then next month is September. 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304800" y="3886200"/>
            <a:ext cx="7543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Verdana" pitchFamily="34" charset="0"/>
              </a:rPr>
              <a:t>When the hypothesis is true, the conclusion is also true because September follows August. So the conditional is true.</a:t>
            </a:r>
            <a:endParaRPr lang="en-U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304800" y="1752600"/>
            <a:ext cx="82375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2400" b="1">
                <a:latin typeface="Verdana" pitchFamily="34" charset="0"/>
              </a:rPr>
              <a:t>Determine if the conditional is true. If false, give a counterexample.</a:t>
            </a:r>
            <a:endParaRPr lang="en-US" altLang="en-US" sz="2400">
              <a:latin typeface="Times" pitchFamily="18" charset="0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0" y="838200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400">
                <a:solidFill>
                  <a:srgbClr val="006699"/>
                </a:solidFill>
                <a:latin typeface="Arial Black" pitchFamily="34" charset="0"/>
              </a:rPr>
              <a:t>Example 3B: Analyzing the Truth Value of a Conditional Statement</a:t>
            </a:r>
            <a:endParaRPr lang="en-US" altLang="en-US" sz="2600">
              <a:solidFill>
                <a:schemeClr val="accent2"/>
              </a:solidFill>
              <a:latin typeface="Arial MT Bl" charset="0"/>
            </a:endParaRP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381000" y="3352800"/>
            <a:ext cx="7543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Verdana" pitchFamily="34" charset="0"/>
              </a:rPr>
              <a:t>You can have acute angles with measures of 80° and 30°. In this case, the hypothesis is true, but the conclusion is false.</a:t>
            </a:r>
          </a:p>
        </p:txBody>
      </p:sp>
      <p:sp>
        <p:nvSpPr>
          <p:cNvPr id="16389" name="Text Box 8"/>
          <p:cNvSpPr txBox="1">
            <a:spLocks noChangeArrowheads="1"/>
          </p:cNvSpPr>
          <p:nvPr/>
        </p:nvSpPr>
        <p:spPr bwMode="auto">
          <a:xfrm>
            <a:off x="228600" y="2819400"/>
            <a:ext cx="891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 sz="2400">
                <a:latin typeface="Verdana" pitchFamily="34" charset="0"/>
              </a:rPr>
              <a:t> </a:t>
            </a:r>
            <a:r>
              <a:rPr lang="en-US" sz="2400" b="1">
                <a:latin typeface="Verdana" pitchFamily="34" charset="0"/>
              </a:rPr>
              <a:t>If two angles are acute, then they are congruent.</a:t>
            </a:r>
            <a:endParaRPr lang="en-US" sz="2400">
              <a:latin typeface="Verdana" pitchFamily="34" charset="0"/>
            </a:endParaRPr>
          </a:p>
        </p:txBody>
      </p:sp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381000" y="4938713"/>
            <a:ext cx="7543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Verdana" pitchFamily="34" charset="0"/>
              </a:rPr>
              <a:t>Since you can find a counterexample, the conditional is false.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8" grpId="0" autoUpdateAnimBg="0"/>
      <p:bldP spid="49161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04800" y="1752600"/>
            <a:ext cx="82375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2400" b="1">
                <a:latin typeface="Verdana" pitchFamily="34" charset="0"/>
              </a:rPr>
              <a:t>Determine if the conditional is true. If false, give a counterexample.</a:t>
            </a:r>
            <a:endParaRPr lang="en-US" altLang="en-US" sz="2400">
              <a:latin typeface="Times" pitchFamily="18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0" y="838200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400">
                <a:solidFill>
                  <a:srgbClr val="006699"/>
                </a:solidFill>
                <a:latin typeface="Arial Black" pitchFamily="34" charset="0"/>
              </a:rPr>
              <a:t>Example 3C: Analyzing the Truth Value of a Conditional Statement</a:t>
            </a:r>
            <a:endParaRPr lang="en-US" altLang="en-US" sz="2600">
              <a:solidFill>
                <a:schemeClr val="accent2"/>
              </a:solidFill>
              <a:latin typeface="Arial MT Bl" charset="0"/>
            </a:endParaRPr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304800" y="3581400"/>
            <a:ext cx="75438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Verdana" pitchFamily="34" charset="0"/>
              </a:rPr>
              <a:t>An even number greater than 2 will never be prime, so the hypothesis is false. 5 + 4 is not equal to 8, so the conclusion is false. However, the conditional is true because the hypothesis is false.</a:t>
            </a:r>
            <a:endParaRPr lang="en-US" sz="2400"/>
          </a:p>
        </p:txBody>
      </p:sp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304800" y="2743200"/>
            <a:ext cx="8077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Verdana" pitchFamily="34" charset="0"/>
              </a:rPr>
              <a:t>If an even number greater than 2 is prime, then 5 + 4 = 8.</a:t>
            </a:r>
            <a:endParaRPr lang="en-US" sz="2400"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5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400">
                <a:solidFill>
                  <a:srgbClr val="FF0000"/>
                </a:solidFill>
                <a:latin typeface="Arial Black" pitchFamily="34" charset="0"/>
              </a:rPr>
              <a:t>Check It Out!</a:t>
            </a:r>
            <a:r>
              <a:rPr lang="en-US" altLang="en-US" sz="2400">
                <a:solidFill>
                  <a:srgbClr val="006699"/>
                </a:solidFill>
                <a:latin typeface="Arial Black" pitchFamily="34" charset="0"/>
              </a:rPr>
              <a:t> Example 3</a:t>
            </a:r>
            <a:endParaRPr lang="en-US" altLang="en-US" sz="2600">
              <a:solidFill>
                <a:schemeClr val="accent2"/>
              </a:solidFill>
              <a:latin typeface="Arial MT Bl" charset="0"/>
            </a:endParaRP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304800" y="1828800"/>
            <a:ext cx="8458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2400" b="1">
                <a:latin typeface="Verdana" pitchFamily="34" charset="0"/>
              </a:rPr>
              <a:t>Determine if the conditional “If a number is odd, then it is divisible by 3” is true. If false, give a counterexample.</a:t>
            </a:r>
            <a:endParaRPr lang="en-US" altLang="en-US" sz="2400">
              <a:latin typeface="Times" pitchFamily="18" charset="0"/>
            </a:endParaRP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304800" y="3200400"/>
            <a:ext cx="8229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Verdana" pitchFamily="34" charset="0"/>
              </a:rPr>
              <a:t>An example of an odd number is 7. It is not divisible by 3. In this case, the hypothesis is true, but the conclusion is false. Since you can find a counterexample, the conditional is false.</a:t>
            </a:r>
            <a:endParaRPr lang="en-U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381000" y="2438400"/>
            <a:ext cx="8229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Verdana" pitchFamily="34" charset="0"/>
              </a:rPr>
              <a:t>The </a:t>
            </a:r>
            <a:r>
              <a:rPr lang="en-US" sz="2400" b="1" u="sng">
                <a:latin typeface="Verdana" pitchFamily="34" charset="0"/>
              </a:rPr>
              <a:t>negation</a:t>
            </a:r>
            <a:r>
              <a:rPr lang="en-US" sz="2400">
                <a:latin typeface="Verdana" pitchFamily="34" charset="0"/>
              </a:rPr>
              <a:t> of statement </a:t>
            </a:r>
            <a:r>
              <a:rPr lang="en-US" sz="2400" i="1">
                <a:latin typeface="Verdana" pitchFamily="34" charset="0"/>
              </a:rPr>
              <a:t>p</a:t>
            </a:r>
            <a:r>
              <a:rPr lang="en-US" sz="2400">
                <a:latin typeface="Verdana" pitchFamily="34" charset="0"/>
              </a:rPr>
              <a:t> is “not </a:t>
            </a:r>
            <a:r>
              <a:rPr lang="en-US" sz="2400" i="1">
                <a:latin typeface="Verdana" pitchFamily="34" charset="0"/>
              </a:rPr>
              <a:t>p</a:t>
            </a:r>
            <a:r>
              <a:rPr lang="en-US" sz="2400">
                <a:latin typeface="Verdana" pitchFamily="34" charset="0"/>
              </a:rPr>
              <a:t>,” written as </a:t>
            </a:r>
            <a:r>
              <a:rPr lang="en-US" sz="2400" i="1">
                <a:latin typeface="Verdana" pitchFamily="34" charset="0"/>
              </a:rPr>
              <a:t>~p</a:t>
            </a:r>
            <a:r>
              <a:rPr lang="en-US" sz="2400">
                <a:latin typeface="Verdana" pitchFamily="34" charset="0"/>
              </a:rPr>
              <a:t>. The negation of a true statement is false, and the negation of a false statement is true.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350" name="Group 30"/>
          <p:cNvGraphicFramePr>
            <a:graphicFrameLocks noGrp="1"/>
          </p:cNvGraphicFramePr>
          <p:nvPr/>
        </p:nvGraphicFramePr>
        <p:xfrm>
          <a:off x="609600" y="1828800"/>
          <a:ext cx="7772400" cy="2084832"/>
        </p:xfrm>
        <a:graphic>
          <a:graphicData uri="http://schemas.openxmlformats.org/drawingml/2006/table">
            <a:tbl>
              <a:tblPr/>
              <a:tblGrid>
                <a:gridCol w="5029200"/>
                <a:gridCol w="27432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Verdana" pitchFamily="34" charset="0"/>
                        </a:rPr>
                        <a:t>Definition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Verdana" pitchFamily="34" charset="0"/>
                        </a:rPr>
                        <a:t>Symbols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 conditional is a statement that can be written in the form "If </a:t>
                      </a: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, then </a:t>
                      </a: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q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."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sym typeface="Wingdings" pitchFamily="2" charset="2"/>
                        </a:rPr>
                        <a:t> </a:t>
                      </a: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sym typeface="Wingdings" pitchFamily="2" charset="2"/>
                        </a:rPr>
                        <a:t>q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sym typeface="Wingdings" pitchFamily="2" charset="2"/>
                        </a:rPr>
                        <a:t> 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17" name="Text Box 21"/>
          <p:cNvSpPr txBox="1">
            <a:spLocks noChangeArrowheads="1"/>
          </p:cNvSpPr>
          <p:nvPr/>
        </p:nvSpPr>
        <p:spPr bwMode="auto">
          <a:xfrm>
            <a:off x="457200" y="1752600"/>
            <a:ext cx="4038600" cy="466725"/>
          </a:xfrm>
          <a:prstGeom prst="rect">
            <a:avLst/>
          </a:prstGeom>
          <a:solidFill>
            <a:srgbClr val="CC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400" b="1" i="1">
                <a:solidFill>
                  <a:schemeClr val="bg1"/>
                </a:solidFill>
                <a:latin typeface="Verdana" pitchFamily="34" charset="0"/>
              </a:rPr>
              <a:t>Related Conditionals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363" name="Group 19"/>
          <p:cNvGraphicFramePr>
            <a:graphicFrameLocks noGrp="1"/>
          </p:cNvGraphicFramePr>
          <p:nvPr/>
        </p:nvGraphicFramePr>
        <p:xfrm>
          <a:off x="609600" y="1828800"/>
          <a:ext cx="7772400" cy="2084832"/>
        </p:xfrm>
        <a:graphic>
          <a:graphicData uri="http://schemas.openxmlformats.org/drawingml/2006/table">
            <a:tbl>
              <a:tblPr/>
              <a:tblGrid>
                <a:gridCol w="5334000"/>
                <a:gridCol w="24384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Verdana" pitchFamily="34" charset="0"/>
                        </a:rPr>
                        <a:t>Definition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Verdana" pitchFamily="34" charset="0"/>
                        </a:rPr>
                        <a:t>Symbols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The </a:t>
                      </a:r>
                      <a:r>
                        <a:rPr kumimoji="0" lang="en-US" sz="24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converse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is the statement formed by exchanging the hypothesis and conclusion.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q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sym typeface="Wingdings" pitchFamily="2" charset="2"/>
                        </a:rPr>
                        <a:t> </a:t>
                      </a: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sym typeface="Wingdings" pitchFamily="2" charset="2"/>
                        </a:rPr>
                        <a:t>p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sym typeface="Wingdings" pitchFamily="2" charset="2"/>
                        </a:rPr>
                        <a:t> 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457200" y="1752600"/>
            <a:ext cx="4038600" cy="466725"/>
          </a:xfrm>
          <a:prstGeom prst="rect">
            <a:avLst/>
          </a:prstGeom>
          <a:solidFill>
            <a:srgbClr val="CC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400" b="1" i="1">
                <a:solidFill>
                  <a:schemeClr val="bg1"/>
                </a:solidFill>
                <a:latin typeface="Verdana" pitchFamily="34" charset="0"/>
              </a:rPr>
              <a:t>Related Conditionals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370" name="Group 2"/>
          <p:cNvGraphicFramePr>
            <a:graphicFrameLocks noGrp="1"/>
          </p:cNvGraphicFramePr>
          <p:nvPr/>
        </p:nvGraphicFramePr>
        <p:xfrm>
          <a:off x="609600" y="1828800"/>
          <a:ext cx="7772400" cy="2084832"/>
        </p:xfrm>
        <a:graphic>
          <a:graphicData uri="http://schemas.openxmlformats.org/drawingml/2006/table">
            <a:tbl>
              <a:tblPr/>
              <a:tblGrid>
                <a:gridCol w="5029200"/>
                <a:gridCol w="27432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Verdana" pitchFamily="34" charset="0"/>
                        </a:rPr>
                        <a:t>Definition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Verdana" pitchFamily="34" charset="0"/>
                        </a:rPr>
                        <a:t>Symbols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The </a:t>
                      </a:r>
                      <a:r>
                        <a:rPr kumimoji="0" lang="en-US" sz="24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inverse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is the statement formed by negating the hypothesis and conclusion.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~p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sym typeface="Wingdings" pitchFamily="2" charset="2"/>
                        </a:rPr>
                        <a:t> ~</a:t>
                      </a: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sym typeface="Wingdings" pitchFamily="2" charset="2"/>
                        </a:rPr>
                        <a:t>q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sym typeface="Wingdings" pitchFamily="2" charset="2"/>
                        </a:rPr>
                        <a:t> 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457200" y="1752600"/>
            <a:ext cx="4038600" cy="466725"/>
          </a:xfrm>
          <a:prstGeom prst="rect">
            <a:avLst/>
          </a:prstGeom>
          <a:solidFill>
            <a:srgbClr val="CC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400" b="1" i="1">
                <a:solidFill>
                  <a:schemeClr val="bg1"/>
                </a:solidFill>
                <a:latin typeface="Verdana" pitchFamily="34" charset="0"/>
              </a:rPr>
              <a:t>Related Conditionals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406" name="Group 14"/>
          <p:cNvGraphicFramePr>
            <a:graphicFrameLocks noGrp="1"/>
          </p:cNvGraphicFramePr>
          <p:nvPr/>
        </p:nvGraphicFramePr>
        <p:xfrm>
          <a:off x="609600" y="1828800"/>
          <a:ext cx="7772400" cy="2450592"/>
        </p:xfrm>
        <a:graphic>
          <a:graphicData uri="http://schemas.openxmlformats.org/drawingml/2006/table">
            <a:tbl>
              <a:tblPr/>
              <a:tblGrid>
                <a:gridCol w="5029200"/>
                <a:gridCol w="27432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Verdana" pitchFamily="34" charset="0"/>
                        </a:rPr>
                        <a:t>Definition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Verdana" pitchFamily="34" charset="0"/>
                        </a:rPr>
                        <a:t>Symbols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The </a:t>
                      </a:r>
                      <a:r>
                        <a:rPr kumimoji="0" lang="en-US" sz="24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contrapositive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is the statement formed by both exchanging and negating the hypothesis and conclusion.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~q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sym typeface="Wingdings" pitchFamily="2" charset="2"/>
                        </a:rPr>
                        <a:t> ~</a:t>
                      </a: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sym typeface="Wingdings" pitchFamily="2" charset="2"/>
                        </a:rPr>
                        <a:t>p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sym typeface="Wingdings" pitchFamily="2" charset="2"/>
                        </a:rPr>
                        <a:t> 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457200" y="1752600"/>
            <a:ext cx="4038600" cy="466725"/>
          </a:xfrm>
          <a:prstGeom prst="rect">
            <a:avLst/>
          </a:prstGeom>
          <a:solidFill>
            <a:srgbClr val="CC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400" b="1" i="1">
                <a:solidFill>
                  <a:schemeClr val="bg1"/>
                </a:solidFill>
                <a:latin typeface="Verdana" pitchFamily="34" charset="0"/>
              </a:rPr>
              <a:t>Related Conditionals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Does it matter what you say and how you say it???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304800" y="1295400"/>
            <a:ext cx="8534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2400" b="1">
                <a:latin typeface="Verdana" pitchFamily="34" charset="0"/>
              </a:rPr>
              <a:t>Write the converse, inverse, and contrapositive of the conditional statement. Use the Science Fact to find the truth value of each.</a:t>
            </a:r>
            <a:endParaRPr lang="en-US" altLang="en-US" sz="2400">
              <a:latin typeface="Times" pitchFamily="18" charset="0"/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400">
                <a:solidFill>
                  <a:srgbClr val="006699"/>
                </a:solidFill>
                <a:latin typeface="Arial Black" pitchFamily="34" charset="0"/>
              </a:rPr>
              <a:t>Example 4: Biology Application</a:t>
            </a:r>
            <a:endParaRPr lang="en-US" altLang="en-US" sz="2600">
              <a:solidFill>
                <a:schemeClr val="accent2"/>
              </a:solidFill>
              <a:latin typeface="Arial MT Bl" charset="0"/>
            </a:endParaRP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04800" y="2590800"/>
            <a:ext cx="845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latin typeface="Verdana" pitchFamily="34" charset="0"/>
              </a:rPr>
              <a:t>If an animal is an adult insect, then it has six legs.</a:t>
            </a:r>
          </a:p>
        </p:txBody>
      </p:sp>
      <p:pic>
        <p:nvPicPr>
          <p:cNvPr id="2560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9913" y="3276600"/>
            <a:ext cx="501808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3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400">
                <a:solidFill>
                  <a:srgbClr val="006699"/>
                </a:solidFill>
                <a:latin typeface="Arial Black" pitchFamily="34" charset="0"/>
              </a:rPr>
              <a:t>Example 4: Biology Application</a:t>
            </a:r>
            <a:endParaRPr lang="en-US" altLang="en-US" sz="2600">
              <a:solidFill>
                <a:schemeClr val="accent2"/>
              </a:solidFill>
              <a:latin typeface="Arial MT Bl" charset="0"/>
            </a:endParaRPr>
          </a:p>
        </p:txBody>
      </p:sp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76200" y="3352800"/>
            <a:ext cx="8839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rgbClr val="D60093"/>
                </a:solidFill>
                <a:latin typeface="Verdana" pitchFamily="34" charset="0"/>
              </a:rPr>
              <a:t>Inverse:</a:t>
            </a:r>
            <a:r>
              <a:rPr lang="en-US" sz="240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en-US" sz="2400">
                <a:solidFill>
                  <a:srgbClr val="0000FF"/>
                </a:solidFill>
                <a:latin typeface="Verdana" pitchFamily="34" charset="0"/>
              </a:rPr>
              <a:t>If an animal is not an adult insect</a:t>
            </a:r>
            <a:r>
              <a:rPr lang="en-US" sz="2400">
                <a:latin typeface="Verdana" pitchFamily="34" charset="0"/>
              </a:rPr>
              <a:t>,</a:t>
            </a:r>
            <a:r>
              <a:rPr lang="en-US" sz="240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en-US" sz="2400">
                <a:latin typeface="Verdana" pitchFamily="34" charset="0"/>
              </a:rPr>
              <a:t>then</a:t>
            </a:r>
            <a:r>
              <a:rPr lang="en-US" sz="2400">
                <a:solidFill>
                  <a:srgbClr val="FF3300"/>
                </a:solidFill>
                <a:latin typeface="Verdana" pitchFamily="34" charset="0"/>
              </a:rPr>
              <a:t> it does not have six legs.</a:t>
            </a:r>
          </a:p>
        </p:txBody>
      </p:sp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76200" y="1828800"/>
            <a:ext cx="8839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rgbClr val="D60093"/>
                </a:solidFill>
                <a:latin typeface="Verdana" pitchFamily="34" charset="0"/>
              </a:rPr>
              <a:t>Converse:</a:t>
            </a:r>
            <a:r>
              <a:rPr lang="en-US" sz="2400">
                <a:solidFill>
                  <a:srgbClr val="FF0000"/>
                </a:solidFill>
                <a:latin typeface="Verdana" pitchFamily="34" charset="0"/>
              </a:rPr>
              <a:t> If an animal has six legs</a:t>
            </a:r>
            <a:r>
              <a:rPr lang="en-US" sz="2400">
                <a:latin typeface="Verdana" pitchFamily="34" charset="0"/>
              </a:rPr>
              <a:t>, then </a:t>
            </a:r>
            <a:r>
              <a:rPr lang="en-US" sz="2400">
                <a:solidFill>
                  <a:srgbClr val="0000FF"/>
                </a:solidFill>
                <a:latin typeface="Verdana" pitchFamily="34" charset="0"/>
              </a:rPr>
              <a:t>it is an adult insect.</a:t>
            </a:r>
            <a:endParaRPr lang="en-US" sz="2400">
              <a:solidFill>
                <a:srgbClr val="0000FF"/>
              </a:solidFill>
            </a:endParaRPr>
          </a:p>
        </p:txBody>
      </p:sp>
      <p:sp>
        <p:nvSpPr>
          <p:cNvPr id="62472" name="Text Box 8"/>
          <p:cNvSpPr txBox="1">
            <a:spLocks noChangeArrowheads="1"/>
          </p:cNvSpPr>
          <p:nvPr/>
        </p:nvSpPr>
        <p:spPr bwMode="auto">
          <a:xfrm>
            <a:off x="152400" y="1371600"/>
            <a:ext cx="845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i="1">
                <a:solidFill>
                  <a:srgbClr val="0000FF"/>
                </a:solidFill>
                <a:latin typeface="Verdana" pitchFamily="34" charset="0"/>
              </a:rPr>
              <a:t>If an animal is an adult insect</a:t>
            </a:r>
            <a:r>
              <a:rPr lang="en-US" sz="2400" i="1">
                <a:latin typeface="Verdana" pitchFamily="34" charset="0"/>
              </a:rPr>
              <a:t>, then </a:t>
            </a:r>
            <a:r>
              <a:rPr lang="en-US" sz="2400" i="1">
                <a:solidFill>
                  <a:srgbClr val="FF0000"/>
                </a:solidFill>
                <a:latin typeface="Verdana" pitchFamily="34" charset="0"/>
              </a:rPr>
              <a:t>it has six legs</a:t>
            </a:r>
            <a:r>
              <a:rPr lang="en-US" sz="2400" i="1">
                <a:latin typeface="Verdana" pitchFamily="34" charset="0"/>
              </a:rPr>
              <a:t>.</a:t>
            </a:r>
          </a:p>
        </p:txBody>
      </p:sp>
      <p:sp>
        <p:nvSpPr>
          <p:cNvPr id="62474" name="Text Box 10"/>
          <p:cNvSpPr txBox="1">
            <a:spLocks noChangeArrowheads="1"/>
          </p:cNvSpPr>
          <p:nvPr/>
        </p:nvSpPr>
        <p:spPr bwMode="auto">
          <a:xfrm>
            <a:off x="76200" y="2590800"/>
            <a:ext cx="883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Verdana" pitchFamily="34" charset="0"/>
              </a:rPr>
              <a:t>No other animals have six legs so the converse is true.</a:t>
            </a:r>
            <a:endParaRPr lang="en-US" sz="2400">
              <a:solidFill>
                <a:srgbClr val="0000FF"/>
              </a:solidFill>
            </a:endParaRPr>
          </a:p>
        </p:txBody>
      </p:sp>
      <p:sp>
        <p:nvSpPr>
          <p:cNvPr id="62475" name="Text Box 11"/>
          <p:cNvSpPr txBox="1">
            <a:spLocks noChangeArrowheads="1"/>
          </p:cNvSpPr>
          <p:nvPr/>
        </p:nvSpPr>
        <p:spPr bwMode="auto">
          <a:xfrm>
            <a:off x="76200" y="4876800"/>
            <a:ext cx="8839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rgbClr val="D60093"/>
                </a:solidFill>
                <a:latin typeface="Verdana" pitchFamily="34" charset="0"/>
              </a:rPr>
              <a:t>Contrapositive:</a:t>
            </a:r>
            <a:r>
              <a:rPr lang="en-US" sz="240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en-US" sz="2400">
                <a:solidFill>
                  <a:srgbClr val="FF0000"/>
                </a:solidFill>
                <a:latin typeface="Verdana" pitchFamily="34" charset="0"/>
              </a:rPr>
              <a:t>If an animal does not have six legs</a:t>
            </a:r>
            <a:r>
              <a:rPr lang="en-US" sz="2400">
                <a:latin typeface="Verdana" pitchFamily="34" charset="0"/>
              </a:rPr>
              <a:t>,</a:t>
            </a:r>
            <a:r>
              <a:rPr lang="en-US" sz="240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en-US" sz="2400">
                <a:latin typeface="Verdana" pitchFamily="34" charset="0"/>
              </a:rPr>
              <a:t>then</a:t>
            </a:r>
            <a:r>
              <a:rPr lang="en-US" sz="240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en-US" sz="2400">
                <a:solidFill>
                  <a:srgbClr val="0000FF"/>
                </a:solidFill>
                <a:latin typeface="Verdana" pitchFamily="34" charset="0"/>
              </a:rPr>
              <a:t>it is not an adult insect.</a:t>
            </a:r>
          </a:p>
        </p:txBody>
      </p:sp>
      <p:sp>
        <p:nvSpPr>
          <p:cNvPr id="62476" name="Text Box 12"/>
          <p:cNvSpPr txBox="1">
            <a:spLocks noChangeArrowheads="1"/>
          </p:cNvSpPr>
          <p:nvPr/>
        </p:nvSpPr>
        <p:spPr bwMode="auto">
          <a:xfrm>
            <a:off x="152400" y="5715000"/>
            <a:ext cx="8839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Verdana" pitchFamily="34" charset="0"/>
              </a:rPr>
              <a:t>Adult insects must have six legs. So the contrapositive is true.</a:t>
            </a:r>
            <a:endParaRPr lang="en-US" sz="2400">
              <a:solidFill>
                <a:srgbClr val="0000FF"/>
              </a:solidFill>
            </a:endParaRPr>
          </a:p>
        </p:txBody>
      </p:sp>
      <p:sp>
        <p:nvSpPr>
          <p:cNvPr id="62477" name="Text Box 13"/>
          <p:cNvSpPr txBox="1">
            <a:spLocks noChangeArrowheads="1"/>
          </p:cNvSpPr>
          <p:nvPr/>
        </p:nvSpPr>
        <p:spPr bwMode="auto">
          <a:xfrm>
            <a:off x="76200" y="4191000"/>
            <a:ext cx="883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Verdana" pitchFamily="34" charset="0"/>
              </a:rPr>
              <a:t>No other animals have six legs so the converse is true.</a:t>
            </a:r>
            <a:endParaRPr lang="en-US" sz="240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2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2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2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62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62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9" grpId="0"/>
      <p:bldP spid="62471" grpId="0"/>
      <p:bldP spid="62472" grpId="0"/>
      <p:bldP spid="62474" grpId="0"/>
      <p:bldP spid="62475" grpId="0"/>
      <p:bldP spid="62476" grpId="0"/>
      <p:bldP spid="6247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3"/>
          <p:cNvSpPr txBox="1">
            <a:spLocks noChangeArrowheads="1"/>
          </p:cNvSpPr>
          <p:nvPr/>
        </p:nvSpPr>
        <p:spPr bwMode="auto">
          <a:xfrm>
            <a:off x="304800" y="1219200"/>
            <a:ext cx="8458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2400" b="1">
                <a:latin typeface="Verdana" pitchFamily="34" charset="0"/>
              </a:rPr>
              <a:t>Write the converse, inverse, and contrapostive of the conditional statement “If an animal is a cat, then it has four paws.” Find the truth value of each.</a:t>
            </a:r>
            <a:endParaRPr lang="en-US" altLang="en-US" sz="2400">
              <a:latin typeface="Times" pitchFamily="18" charset="0"/>
            </a:endParaRPr>
          </a:p>
        </p:txBody>
      </p:sp>
      <p:sp>
        <p:nvSpPr>
          <p:cNvPr id="27651" name="Text Box 6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400">
                <a:solidFill>
                  <a:srgbClr val="FF0000"/>
                </a:solidFill>
                <a:latin typeface="Arial Black" pitchFamily="34" charset="0"/>
              </a:rPr>
              <a:t>Check It Out!</a:t>
            </a:r>
            <a:r>
              <a:rPr lang="en-US" altLang="en-US" sz="2400">
                <a:solidFill>
                  <a:srgbClr val="006699"/>
                </a:solidFill>
                <a:latin typeface="Arial Black" pitchFamily="34" charset="0"/>
              </a:rPr>
              <a:t> Example 4</a:t>
            </a:r>
            <a:endParaRPr lang="en-US" altLang="en-US" sz="2600">
              <a:solidFill>
                <a:schemeClr val="accent2"/>
              </a:solidFill>
              <a:latin typeface="Arial MT Bl" charset="0"/>
            </a:endParaRP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304800" y="2971800"/>
            <a:ext cx="6837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400" i="1">
                <a:solidFill>
                  <a:srgbClr val="3333FF"/>
                </a:solidFill>
                <a:latin typeface="Verdana" pitchFamily="34" charset="0"/>
              </a:rPr>
              <a:t>If an animal is a cat</a:t>
            </a:r>
            <a:r>
              <a:rPr lang="en-US" altLang="en-US" sz="2400" i="1">
                <a:latin typeface="Verdana" pitchFamily="34" charset="0"/>
              </a:rPr>
              <a:t>, then </a:t>
            </a:r>
            <a:r>
              <a:rPr lang="en-US" altLang="en-US" sz="2400" i="1">
                <a:solidFill>
                  <a:srgbClr val="FF0000"/>
                </a:solidFill>
                <a:latin typeface="Verdana" pitchFamily="34" charset="0"/>
              </a:rPr>
              <a:t>it has four paws</a:t>
            </a:r>
            <a:r>
              <a:rPr lang="en-US" altLang="en-US" sz="2400" i="1">
                <a:latin typeface="Verdana" pitchFamily="34" charset="0"/>
              </a:rPr>
              <a:t>.</a:t>
            </a:r>
            <a:endParaRPr lang="en-US" sz="2400" i="1"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400">
                <a:solidFill>
                  <a:srgbClr val="FF0000"/>
                </a:solidFill>
                <a:latin typeface="Arial Black" pitchFamily="34" charset="0"/>
              </a:rPr>
              <a:t>Check It Out!</a:t>
            </a:r>
            <a:r>
              <a:rPr lang="en-US" altLang="en-US" sz="2400">
                <a:solidFill>
                  <a:srgbClr val="006699"/>
                </a:solidFill>
                <a:latin typeface="Arial Black" pitchFamily="34" charset="0"/>
              </a:rPr>
              <a:t> Example 4</a:t>
            </a:r>
            <a:endParaRPr lang="en-US" altLang="en-US" sz="2600">
              <a:solidFill>
                <a:schemeClr val="accent2"/>
              </a:solidFill>
              <a:latin typeface="Arial MT Bl" charset="0"/>
            </a:endParaRPr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228600" y="3368675"/>
            <a:ext cx="8229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rgbClr val="D60093"/>
                </a:solidFill>
                <a:latin typeface="Verdana" pitchFamily="34" charset="0"/>
              </a:rPr>
              <a:t>Inverse:</a:t>
            </a:r>
            <a:r>
              <a:rPr lang="en-US" sz="2400">
                <a:solidFill>
                  <a:srgbClr val="FF3300"/>
                </a:solidFill>
                <a:latin typeface="Verdana" pitchFamily="34" charset="0"/>
              </a:rPr>
              <a:t> If an animal is not a cat, </a:t>
            </a:r>
            <a:r>
              <a:rPr lang="en-US" sz="2400">
                <a:latin typeface="Verdana" pitchFamily="34" charset="0"/>
              </a:rPr>
              <a:t>then</a:t>
            </a:r>
            <a:r>
              <a:rPr lang="en-US" sz="240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en-US" sz="2400">
                <a:solidFill>
                  <a:srgbClr val="0000FF"/>
                </a:solidFill>
                <a:latin typeface="Verdana" pitchFamily="34" charset="0"/>
              </a:rPr>
              <a:t>it does not have 4 paws.</a:t>
            </a:r>
            <a:r>
              <a:rPr lang="en-US" sz="2400">
                <a:solidFill>
                  <a:srgbClr val="FF3300"/>
                </a:solidFill>
                <a:latin typeface="Verdana" pitchFamily="34" charset="0"/>
              </a:rPr>
              <a:t> </a:t>
            </a:r>
            <a:endParaRPr lang="en-US" sz="2400"/>
          </a:p>
        </p:txBody>
      </p:sp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228600" y="19050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rgbClr val="D60093"/>
                </a:solidFill>
                <a:latin typeface="Verdana" pitchFamily="34" charset="0"/>
              </a:rPr>
              <a:t>Converse:</a:t>
            </a:r>
            <a:r>
              <a:rPr lang="en-US" sz="240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en-US" sz="2400">
                <a:solidFill>
                  <a:srgbClr val="3333FF"/>
                </a:solidFill>
                <a:latin typeface="Verdana" pitchFamily="34" charset="0"/>
              </a:rPr>
              <a:t>If an animal has 4 paws</a:t>
            </a:r>
            <a:r>
              <a:rPr lang="en-US" sz="2400">
                <a:solidFill>
                  <a:srgbClr val="0000FF"/>
                </a:solidFill>
                <a:latin typeface="Verdana" pitchFamily="34" charset="0"/>
              </a:rPr>
              <a:t>,</a:t>
            </a:r>
            <a:r>
              <a:rPr lang="en-US" sz="240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en-US" sz="2400">
                <a:latin typeface="Verdana" pitchFamily="34" charset="0"/>
              </a:rPr>
              <a:t>then</a:t>
            </a:r>
            <a:r>
              <a:rPr lang="en-US" sz="2400">
                <a:solidFill>
                  <a:srgbClr val="FF3300"/>
                </a:solidFill>
                <a:latin typeface="Verdana" pitchFamily="34" charset="0"/>
              </a:rPr>
              <a:t> it is a cat. </a:t>
            </a:r>
            <a:endParaRPr lang="en-US" sz="2400"/>
          </a:p>
        </p:txBody>
      </p:sp>
      <p:sp>
        <p:nvSpPr>
          <p:cNvPr id="63494" name="Text Box 6"/>
          <p:cNvSpPr txBox="1">
            <a:spLocks noChangeArrowheads="1"/>
          </p:cNvSpPr>
          <p:nvPr/>
        </p:nvSpPr>
        <p:spPr bwMode="auto">
          <a:xfrm>
            <a:off x="228600" y="5181600"/>
            <a:ext cx="8229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rgbClr val="D60093"/>
                </a:solidFill>
                <a:latin typeface="Verdana" pitchFamily="34" charset="0"/>
              </a:rPr>
              <a:t>Contrapositive:</a:t>
            </a:r>
            <a:r>
              <a:rPr lang="en-US" sz="2400">
                <a:solidFill>
                  <a:srgbClr val="FF3300"/>
                </a:solidFill>
                <a:latin typeface="Verdana" pitchFamily="34" charset="0"/>
              </a:rPr>
              <a:t> If an animal does not have 4 paws, </a:t>
            </a:r>
            <a:r>
              <a:rPr lang="en-US" sz="2400">
                <a:latin typeface="Verdana" pitchFamily="34" charset="0"/>
              </a:rPr>
              <a:t>then</a:t>
            </a:r>
            <a:r>
              <a:rPr lang="en-US" sz="240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en-US" sz="2400">
                <a:solidFill>
                  <a:srgbClr val="0000FF"/>
                </a:solidFill>
                <a:latin typeface="Verdana" pitchFamily="34" charset="0"/>
              </a:rPr>
              <a:t>it is not a cat;</a:t>
            </a:r>
            <a:r>
              <a:rPr lang="en-US" sz="2400">
                <a:solidFill>
                  <a:srgbClr val="FF3300"/>
                </a:solidFill>
                <a:latin typeface="Verdana" pitchFamily="34" charset="0"/>
              </a:rPr>
              <a:t> True.</a:t>
            </a:r>
            <a:endParaRPr lang="en-US" sz="2400"/>
          </a:p>
        </p:txBody>
      </p:sp>
      <p:sp>
        <p:nvSpPr>
          <p:cNvPr id="28678" name="Rectangle 7"/>
          <p:cNvSpPr>
            <a:spLocks noChangeArrowheads="1"/>
          </p:cNvSpPr>
          <p:nvPr/>
        </p:nvSpPr>
        <p:spPr bwMode="auto">
          <a:xfrm>
            <a:off x="304800" y="1447800"/>
            <a:ext cx="6837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400" i="1">
                <a:solidFill>
                  <a:srgbClr val="3333FF"/>
                </a:solidFill>
                <a:latin typeface="Verdana" pitchFamily="34" charset="0"/>
              </a:rPr>
              <a:t>If an animal is a cat</a:t>
            </a:r>
            <a:r>
              <a:rPr lang="en-US" altLang="en-US" sz="2400" i="1">
                <a:latin typeface="Verdana" pitchFamily="34" charset="0"/>
              </a:rPr>
              <a:t>, then </a:t>
            </a:r>
            <a:r>
              <a:rPr lang="en-US" altLang="en-US" sz="2400" i="1">
                <a:solidFill>
                  <a:srgbClr val="FF0000"/>
                </a:solidFill>
                <a:latin typeface="Verdana" pitchFamily="34" charset="0"/>
              </a:rPr>
              <a:t>it has four paws</a:t>
            </a:r>
            <a:r>
              <a:rPr lang="en-US" altLang="en-US" sz="2400" i="1">
                <a:latin typeface="Verdana" pitchFamily="34" charset="0"/>
              </a:rPr>
              <a:t>.</a:t>
            </a:r>
            <a:endParaRPr lang="en-US" sz="2400" i="1">
              <a:latin typeface="Verdana" pitchFamily="34" charset="0"/>
            </a:endParaRPr>
          </a:p>
        </p:txBody>
      </p:sp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228600" y="2408238"/>
            <a:ext cx="8839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Verdana" pitchFamily="34" charset="0"/>
              </a:rPr>
              <a:t>There are other animals that have 4 paws that are not cats, so the converse is false.</a:t>
            </a:r>
            <a:endParaRPr lang="en-US" sz="2400">
              <a:solidFill>
                <a:srgbClr val="0000FF"/>
              </a:solidFill>
            </a:endParaRPr>
          </a:p>
        </p:txBody>
      </p:sp>
      <p:sp>
        <p:nvSpPr>
          <p:cNvPr id="63497" name="Text Box 9"/>
          <p:cNvSpPr txBox="1">
            <a:spLocks noChangeArrowheads="1"/>
          </p:cNvSpPr>
          <p:nvPr/>
        </p:nvSpPr>
        <p:spPr bwMode="auto">
          <a:xfrm>
            <a:off x="228600" y="4267200"/>
            <a:ext cx="8839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Verdana" pitchFamily="34" charset="0"/>
              </a:rPr>
              <a:t>There are animals that are not cats that have 4 paws, so the inverse is false.</a:t>
            </a:r>
            <a:endParaRPr lang="en-US" sz="2400">
              <a:solidFill>
                <a:srgbClr val="0000FF"/>
              </a:solidFill>
            </a:endParaRPr>
          </a:p>
        </p:txBody>
      </p:sp>
      <p:sp>
        <p:nvSpPr>
          <p:cNvPr id="63498" name="Text Box 10"/>
          <p:cNvSpPr txBox="1">
            <a:spLocks noChangeArrowheads="1"/>
          </p:cNvSpPr>
          <p:nvPr/>
        </p:nvSpPr>
        <p:spPr bwMode="auto">
          <a:xfrm>
            <a:off x="228600" y="6096000"/>
            <a:ext cx="883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Verdana" pitchFamily="34" charset="0"/>
              </a:rPr>
              <a:t>Cats have 4 paws, so the contrapositive is true.</a:t>
            </a:r>
            <a:endParaRPr lang="en-US" sz="240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3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2" grpId="0"/>
      <p:bldP spid="63493" grpId="0"/>
      <p:bldP spid="63494" grpId="0"/>
      <p:bldP spid="63496" grpId="0"/>
      <p:bldP spid="63497" grpId="0"/>
      <p:bldP spid="6349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381000" y="2438400"/>
            <a:ext cx="82296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Verdana" pitchFamily="34" charset="0"/>
              </a:rPr>
              <a:t>Related conditional statements that have the same truth value are called </a:t>
            </a:r>
            <a:r>
              <a:rPr lang="en-US" sz="2400" b="1" u="sng">
                <a:latin typeface="Verdana" pitchFamily="34" charset="0"/>
              </a:rPr>
              <a:t>logically equivalent statements</a:t>
            </a:r>
            <a:r>
              <a:rPr lang="en-US" sz="2400">
                <a:latin typeface="Verdana" pitchFamily="34" charset="0"/>
              </a:rPr>
              <a:t>. A conditional and its contrapositive are logically equivalent, and so are the converse and inverse.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1000" y="2286000"/>
            <a:ext cx="7854950" cy="1668463"/>
            <a:chOff x="236" y="2256"/>
            <a:chExt cx="4948" cy="1051"/>
          </a:xfrm>
        </p:grpSpPr>
        <p:sp>
          <p:nvSpPr>
            <p:cNvPr id="30723" name="Text Box 3"/>
            <p:cNvSpPr txBox="1">
              <a:spLocks noChangeArrowheads="1"/>
            </p:cNvSpPr>
            <p:nvPr/>
          </p:nvSpPr>
          <p:spPr bwMode="auto">
            <a:xfrm>
              <a:off x="240" y="2547"/>
              <a:ext cx="4944" cy="760"/>
            </a:xfrm>
            <a:prstGeom prst="rect">
              <a:avLst/>
            </a:prstGeom>
            <a:noFill/>
            <a:ln w="19050">
              <a:solidFill>
                <a:srgbClr val="993366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>
                  <a:latin typeface="Verdana" pitchFamily="34" charset="0"/>
                </a:rPr>
                <a:t>The logical equivalence of a conditional and its contrapositive is known as the Law of Contrapositive.</a:t>
              </a:r>
              <a:endParaRPr lang="en-US" sz="800">
                <a:latin typeface="Verdana" pitchFamily="34" charset="0"/>
              </a:endParaRPr>
            </a:p>
          </p:txBody>
        </p:sp>
        <p:sp>
          <p:nvSpPr>
            <p:cNvPr id="30724" name="Text Box 4"/>
            <p:cNvSpPr txBox="1">
              <a:spLocks noChangeArrowheads="1"/>
            </p:cNvSpPr>
            <p:nvPr/>
          </p:nvSpPr>
          <p:spPr bwMode="auto">
            <a:xfrm>
              <a:off x="236" y="2256"/>
              <a:ext cx="1728" cy="288"/>
            </a:xfrm>
            <a:prstGeom prst="rect">
              <a:avLst/>
            </a:prstGeom>
            <a:solidFill>
              <a:srgbClr val="800080"/>
            </a:solidFill>
            <a:ln w="190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chemeClr val="bg1"/>
                  </a:solidFill>
                  <a:latin typeface="Verdana" pitchFamily="34" charset="0"/>
                </a:rPr>
                <a:t>Helpful Hint</a:t>
              </a:r>
              <a:endParaRPr lang="en-US" sz="2400" b="1">
                <a:latin typeface="Verdan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400">
                <a:solidFill>
                  <a:srgbClr val="006699"/>
                </a:solidFill>
                <a:latin typeface="Arial Black" pitchFamily="34" charset="0"/>
              </a:rPr>
              <a:t>Lesson Quiz: Part I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228600" y="1371600"/>
            <a:ext cx="868680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2400" b="1">
                <a:latin typeface="Verdana" pitchFamily="34" charset="0"/>
              </a:rPr>
              <a:t>Identify the hypothesis and conclusion of each conditional.</a:t>
            </a:r>
            <a:endParaRPr lang="en-US" sz="2000">
              <a:latin typeface="Verdana" pitchFamily="34" charset="0"/>
            </a:endParaRPr>
          </a:p>
          <a:p>
            <a:pPr eaLnBrk="0" hangingPunct="0">
              <a:lnSpc>
                <a:spcPct val="125000"/>
              </a:lnSpc>
              <a:spcBef>
                <a:spcPct val="50000"/>
              </a:spcBef>
            </a:pPr>
            <a:r>
              <a:rPr lang="en-US" sz="2400" b="1">
                <a:latin typeface="Verdana" pitchFamily="34" charset="0"/>
              </a:rPr>
              <a:t>1.</a:t>
            </a:r>
            <a:r>
              <a:rPr lang="en-US" sz="2400">
                <a:latin typeface="Verdana" pitchFamily="34" charset="0"/>
              </a:rPr>
              <a:t> A triangle with one right angle is a right triangle. 		</a:t>
            </a:r>
          </a:p>
          <a:p>
            <a:pPr eaLnBrk="0" hangingPunct="0">
              <a:lnSpc>
                <a:spcPct val="145000"/>
              </a:lnSpc>
              <a:spcBef>
                <a:spcPct val="50000"/>
              </a:spcBef>
            </a:pPr>
            <a:r>
              <a:rPr lang="en-US" sz="2400" b="1">
                <a:latin typeface="Verdana" pitchFamily="34" charset="0"/>
              </a:rPr>
              <a:t>2.</a:t>
            </a:r>
            <a:r>
              <a:rPr lang="en-US" sz="2400">
                <a:latin typeface="Verdana" pitchFamily="34" charset="0"/>
              </a:rPr>
              <a:t> All even numbers are divisible by 2.</a:t>
            </a:r>
          </a:p>
          <a:p>
            <a:pPr eaLnBrk="0" hangingPunct="0">
              <a:lnSpc>
                <a:spcPct val="125000"/>
              </a:lnSpc>
              <a:spcBef>
                <a:spcPct val="50000"/>
              </a:spcBef>
            </a:pPr>
            <a:endParaRPr lang="en-US" sz="2400">
              <a:latin typeface="Verdana" pitchFamily="34" charset="0"/>
            </a:endParaRPr>
          </a:p>
          <a:p>
            <a:pPr eaLnBrk="0" hangingPunct="0"/>
            <a:r>
              <a:rPr lang="en-US" sz="2400" b="1">
                <a:latin typeface="Verdana" pitchFamily="34" charset="0"/>
              </a:rPr>
              <a:t>3.</a:t>
            </a:r>
            <a:r>
              <a:rPr lang="en-US" sz="2400">
                <a:latin typeface="Verdana" pitchFamily="34" charset="0"/>
              </a:rPr>
              <a:t> Determine if the statement “If </a:t>
            </a:r>
            <a:r>
              <a:rPr lang="en-US" sz="2400" i="1">
                <a:latin typeface="Verdana" pitchFamily="34" charset="0"/>
              </a:rPr>
              <a:t>n</a:t>
            </a:r>
            <a:r>
              <a:rPr lang="en-US" sz="2400" baseline="30000">
                <a:latin typeface="Verdana" pitchFamily="34" charset="0"/>
              </a:rPr>
              <a:t>2</a:t>
            </a:r>
            <a:r>
              <a:rPr lang="en-US" sz="2400">
                <a:latin typeface="Verdana" pitchFamily="34" charset="0"/>
              </a:rPr>
              <a:t> = 144, then </a:t>
            </a:r>
          </a:p>
          <a:p>
            <a:pPr eaLnBrk="0" hangingPunct="0"/>
            <a:r>
              <a:rPr lang="en-US" sz="2400" i="1">
                <a:latin typeface="Verdana" pitchFamily="34" charset="0"/>
              </a:rPr>
              <a:t>    n</a:t>
            </a:r>
            <a:r>
              <a:rPr lang="en-US" sz="2400">
                <a:latin typeface="Verdana" pitchFamily="34" charset="0"/>
              </a:rPr>
              <a:t> = 12” is true. If false, give a counterexample.</a:t>
            </a:r>
            <a:endParaRPr lang="en-US" sz="2400" b="1">
              <a:latin typeface="Verdana" pitchFamily="34" charset="0"/>
            </a:endParaRPr>
          </a:p>
          <a:p>
            <a:pPr eaLnBrk="0" hangingPunct="0">
              <a:lnSpc>
                <a:spcPct val="125000"/>
              </a:lnSpc>
              <a:spcBef>
                <a:spcPct val="50000"/>
              </a:spcBef>
            </a:pPr>
            <a:endParaRPr lang="en-US" sz="2400"/>
          </a:p>
          <a:p>
            <a:pPr eaLnBrk="0" hangingPunct="0">
              <a:spcBef>
                <a:spcPct val="50000"/>
              </a:spcBef>
            </a:pPr>
            <a:r>
              <a:rPr lang="en-US" sz="800"/>
              <a:t> </a:t>
            </a:r>
          </a:p>
          <a:p>
            <a:pPr eaLnBrk="0" hangingPunct="0">
              <a:spcBef>
                <a:spcPct val="50000"/>
              </a:spcBef>
            </a:pPr>
            <a:endParaRPr lang="en-US" sz="800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685800" y="3886200"/>
            <a:ext cx="8001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2400">
                <a:solidFill>
                  <a:srgbClr val="FF3300"/>
                </a:solidFill>
                <a:latin typeface="Verdana" pitchFamily="34" charset="0"/>
              </a:rPr>
              <a:t>H: A number is even. </a:t>
            </a:r>
          </a:p>
          <a:p>
            <a:pPr eaLnBrk="0" hangingPunct="0"/>
            <a:r>
              <a:rPr lang="en-US" sz="2400">
                <a:solidFill>
                  <a:srgbClr val="FF3300"/>
                </a:solidFill>
                <a:latin typeface="Verdana" pitchFamily="34" charset="0"/>
              </a:rPr>
              <a:t>C: The number is divisible by 2.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647700" y="2682875"/>
            <a:ext cx="6096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2400">
                <a:solidFill>
                  <a:srgbClr val="FF3300"/>
                </a:solidFill>
                <a:latin typeface="Verdana" pitchFamily="34" charset="0"/>
              </a:rPr>
              <a:t>H: A triangle has one right angle. </a:t>
            </a:r>
          </a:p>
          <a:p>
            <a:pPr eaLnBrk="0" hangingPunct="0"/>
            <a:r>
              <a:rPr lang="en-US" sz="2400">
                <a:solidFill>
                  <a:srgbClr val="FF3300"/>
                </a:solidFill>
                <a:latin typeface="Verdana" pitchFamily="34" charset="0"/>
              </a:rPr>
              <a:t>C: The triangle is a right triangle.</a:t>
            </a:r>
            <a:endParaRPr lang="en-US" sz="2400"/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685800" y="5257800"/>
            <a:ext cx="487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rgbClr val="FF3300"/>
                </a:solidFill>
                <a:latin typeface="Verdana" pitchFamily="34" charset="0"/>
              </a:rPr>
              <a:t>False; </a:t>
            </a:r>
            <a:r>
              <a:rPr lang="en-US" sz="2400" i="1">
                <a:solidFill>
                  <a:srgbClr val="FF3300"/>
                </a:solidFill>
                <a:latin typeface="Verdana" pitchFamily="34" charset="0"/>
              </a:rPr>
              <a:t>n</a:t>
            </a:r>
            <a:r>
              <a:rPr lang="en-US" sz="2400">
                <a:solidFill>
                  <a:srgbClr val="FF3300"/>
                </a:solidFill>
                <a:latin typeface="Verdana" pitchFamily="34" charset="0"/>
              </a:rPr>
              <a:t> = –12.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utoUpdateAnimBg="0"/>
      <p:bldP spid="17413" grpId="0" autoUpdateAnimBg="0"/>
      <p:bldP spid="17419" grpId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400">
                <a:solidFill>
                  <a:srgbClr val="006699"/>
                </a:solidFill>
                <a:latin typeface="Arial Black" pitchFamily="34" charset="0"/>
              </a:rPr>
              <a:t>Lesson Quiz: Part II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457200" y="1295400"/>
            <a:ext cx="7924800" cy="384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2400" b="1">
                <a:latin typeface="Verdana" pitchFamily="34" charset="0"/>
              </a:rPr>
              <a:t>Identify the hypothesis and conclusion of each conditional.</a:t>
            </a:r>
            <a:endParaRPr lang="en-US" sz="2000">
              <a:latin typeface="Verdana" pitchFamily="34" charset="0"/>
            </a:endParaRPr>
          </a:p>
          <a:p>
            <a:pPr eaLnBrk="0" hangingPunct="0">
              <a:lnSpc>
                <a:spcPct val="125000"/>
              </a:lnSpc>
              <a:spcBef>
                <a:spcPct val="50000"/>
              </a:spcBef>
            </a:pPr>
            <a:r>
              <a:rPr lang="en-US" sz="2400" b="1">
                <a:latin typeface="Verdana" pitchFamily="34" charset="0"/>
              </a:rPr>
              <a:t>4. </a:t>
            </a:r>
            <a:r>
              <a:rPr lang="en-US" sz="2400">
                <a:latin typeface="Verdana" pitchFamily="34" charset="0"/>
              </a:rPr>
              <a:t>Write the converse, inverse, and contrapositive of the conditional statement “If Maria’s birthday is February 29, then she was born in a leap year.” Find the truth value of each.</a:t>
            </a:r>
            <a:endParaRPr lang="en-US" sz="2400" b="1">
              <a:latin typeface="Verdana" pitchFamily="34" charset="0"/>
            </a:endParaRPr>
          </a:p>
          <a:p>
            <a:pPr eaLnBrk="0" hangingPunct="0">
              <a:lnSpc>
                <a:spcPct val="125000"/>
              </a:lnSpc>
              <a:spcBef>
                <a:spcPct val="50000"/>
              </a:spcBef>
            </a:pPr>
            <a:endParaRPr lang="en-US" sz="2400"/>
          </a:p>
          <a:p>
            <a:pPr eaLnBrk="0" hangingPunct="0">
              <a:spcBef>
                <a:spcPct val="50000"/>
              </a:spcBef>
            </a:pPr>
            <a:r>
              <a:rPr lang="en-US" sz="800"/>
              <a:t> </a:t>
            </a:r>
          </a:p>
          <a:p>
            <a:pPr eaLnBrk="0" hangingPunct="0">
              <a:spcBef>
                <a:spcPct val="50000"/>
              </a:spcBef>
            </a:pPr>
            <a:endParaRPr lang="en-US" sz="800"/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457200" y="4114800"/>
            <a:ext cx="82296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2400" b="1">
                <a:solidFill>
                  <a:srgbClr val="FF3300"/>
                </a:solidFill>
                <a:latin typeface="Verdana" pitchFamily="34" charset="0"/>
              </a:rPr>
              <a:t>Converse</a:t>
            </a:r>
            <a:r>
              <a:rPr lang="en-US" sz="2400">
                <a:solidFill>
                  <a:srgbClr val="FF3300"/>
                </a:solidFill>
                <a:latin typeface="Verdana" pitchFamily="34" charset="0"/>
              </a:rPr>
              <a:t>: If Maria was born in a leap year, then her birthday is February 29; False. </a:t>
            </a:r>
          </a:p>
          <a:p>
            <a:pPr eaLnBrk="0" hangingPunct="0"/>
            <a:r>
              <a:rPr lang="en-US" sz="2400" b="1">
                <a:solidFill>
                  <a:srgbClr val="FF3300"/>
                </a:solidFill>
                <a:latin typeface="Verdana" pitchFamily="34" charset="0"/>
              </a:rPr>
              <a:t>Inverse</a:t>
            </a:r>
            <a:r>
              <a:rPr lang="en-US" sz="2400">
                <a:solidFill>
                  <a:srgbClr val="FF3300"/>
                </a:solidFill>
                <a:latin typeface="Verdana" pitchFamily="34" charset="0"/>
              </a:rPr>
              <a:t>: If Maria’s birthday is not February 29, then she was not born in a leap year; False. </a:t>
            </a:r>
          </a:p>
          <a:p>
            <a:pPr eaLnBrk="0" hangingPunct="0"/>
            <a:r>
              <a:rPr lang="en-US" sz="2400" b="1">
                <a:solidFill>
                  <a:srgbClr val="FF3300"/>
                </a:solidFill>
                <a:latin typeface="Verdana" pitchFamily="34" charset="0"/>
              </a:rPr>
              <a:t>Contrapositive</a:t>
            </a:r>
            <a:r>
              <a:rPr lang="en-US" sz="2400">
                <a:solidFill>
                  <a:srgbClr val="FF3300"/>
                </a:solidFill>
                <a:latin typeface="Verdana" pitchFamily="34" charset="0"/>
              </a:rPr>
              <a:t>: If Maria was not born in a leap year, then her birthday is not February 29; True.</a:t>
            </a:r>
            <a:endParaRPr lang="en-U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pigpancak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296861"/>
            <a:ext cx="3581400" cy="636693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So… Just what is a conditional statement???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609600" y="533400"/>
            <a:ext cx="46101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Arial Black"/>
              </a:rPr>
              <a:t>If-then statements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609600" y="1524000"/>
            <a:ext cx="784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bg1"/>
                </a:solidFill>
              </a:rPr>
              <a:t>If </a:t>
            </a:r>
            <a:r>
              <a:rPr lang="en-US" sz="2400" u="sng">
                <a:solidFill>
                  <a:schemeClr val="bg1"/>
                </a:solidFill>
              </a:rPr>
              <a:t>you drive a car</a:t>
            </a:r>
            <a:r>
              <a:rPr lang="en-US" sz="2400">
                <a:solidFill>
                  <a:schemeClr val="bg1"/>
                </a:solidFill>
              </a:rPr>
              <a:t>, then </a:t>
            </a:r>
            <a:r>
              <a:rPr lang="en-US" sz="2400" u="sng">
                <a:solidFill>
                  <a:schemeClr val="bg1"/>
                </a:solidFill>
              </a:rPr>
              <a:t>you have a drivers license</a:t>
            </a:r>
            <a:r>
              <a:rPr lang="en-US" sz="24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>
            <a:off x="609600" y="3581400"/>
            <a:ext cx="2743200" cy="723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Arial Black"/>
              </a:rPr>
              <a:t>hypothesis</a:t>
            </a:r>
          </a:p>
        </p:txBody>
      </p:sp>
      <p:sp>
        <p:nvSpPr>
          <p:cNvPr id="3079" name="WordArt 7"/>
          <p:cNvSpPr>
            <a:spLocks noChangeArrowheads="1" noChangeShapeType="1" noTextEdit="1"/>
          </p:cNvSpPr>
          <p:nvPr/>
        </p:nvSpPr>
        <p:spPr bwMode="auto">
          <a:xfrm>
            <a:off x="5019675" y="3581400"/>
            <a:ext cx="24479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Arial Black"/>
              </a:rPr>
              <a:t>conclusion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4953000" y="4267200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bg1"/>
                </a:solidFill>
              </a:rPr>
              <a:t>Follows the word “then”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457200" y="42672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bg1"/>
                </a:solidFill>
              </a:rPr>
              <a:t>Follows the word “if”</a:t>
            </a:r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 flipV="1">
            <a:off x="1676400" y="2057400"/>
            <a:ext cx="0" cy="1447800"/>
          </a:xfrm>
          <a:prstGeom prst="line">
            <a:avLst/>
          </a:prstGeom>
          <a:noFill/>
          <a:ln w="31750">
            <a:solidFill>
              <a:schemeClr val="bg1"/>
            </a:solidFill>
            <a:round/>
            <a:headEnd/>
            <a:tailEnd type="arrow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 flipV="1">
            <a:off x="5943600" y="2057400"/>
            <a:ext cx="0" cy="1447800"/>
          </a:xfrm>
          <a:prstGeom prst="line">
            <a:avLst/>
          </a:prstGeom>
          <a:noFill/>
          <a:ln w="31750">
            <a:solidFill>
              <a:schemeClr val="bg1"/>
            </a:solidFill>
            <a:round/>
            <a:headEnd/>
            <a:tailEnd type="arrow" w="lg" len="lg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37" name="Text Box 49"/>
          <p:cNvSpPr txBox="1">
            <a:spLocks noChangeArrowheads="1"/>
          </p:cNvSpPr>
          <p:nvPr/>
        </p:nvSpPr>
        <p:spPr bwMode="auto">
          <a:xfrm>
            <a:off x="685800" y="4648200"/>
            <a:ext cx="8229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Verdana" pitchFamily="34" charset="0"/>
              </a:rPr>
              <a:t>By phrasing a conjecture as an if-then statement, you can quickly identify its hypothesis and conclusion.</a:t>
            </a:r>
          </a:p>
        </p:txBody>
      </p:sp>
      <p:pic>
        <p:nvPicPr>
          <p:cNvPr id="6147" name="Picture 5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295400"/>
            <a:ext cx="747712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If you are 13 years old, then you are a teenager.</a:t>
            </a:r>
          </a:p>
          <a:p>
            <a:pPr eaLnBrk="1" hangingPunct="1"/>
            <a:r>
              <a:rPr lang="en-US" smtClean="0"/>
              <a:t>Hypothesis:</a:t>
            </a:r>
          </a:p>
          <a:p>
            <a:pPr lvl="1" eaLnBrk="1" hangingPunct="1"/>
            <a:r>
              <a:rPr lang="en-US" smtClean="0"/>
              <a:t>You are 13 years old</a:t>
            </a:r>
          </a:p>
          <a:p>
            <a:pPr eaLnBrk="1" hangingPunct="1"/>
            <a:r>
              <a:rPr lang="en-US" smtClean="0"/>
              <a:t>Conclusion:</a:t>
            </a:r>
          </a:p>
          <a:p>
            <a:pPr lvl="1" eaLnBrk="1" hangingPunct="1"/>
            <a:r>
              <a:rPr lang="en-US" smtClean="0"/>
              <a:t>You are a teenager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42AD70A9-A14F-41CC-A670-F2E2E6B7BDD2}" type="datetime1">
              <a:rPr lang="en-US"/>
              <a:pPr>
                <a:defRPr/>
              </a:pPr>
              <a:t>9/19/2012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65E9DCC1-2E4E-41EA-BF7A-027819D184D6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Geometry</a:t>
            </a:r>
          </a:p>
        </p:txBody>
      </p:sp>
      <p:sp>
        <p:nvSpPr>
          <p:cNvPr id="6149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57200" y="457200"/>
            <a:ext cx="7848600" cy="52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800" b="1">
                <a:solidFill>
                  <a:srgbClr val="00FF00"/>
                </a:solidFill>
              </a:rPr>
              <a:t>	Identify the hypothesis and conclusion of each  statement.</a:t>
            </a:r>
          </a:p>
          <a:p>
            <a:pPr marL="342900" indent="-342900">
              <a:spcBef>
                <a:spcPct val="50000"/>
              </a:spcBef>
            </a:pPr>
            <a:endParaRPr lang="en-US" sz="2800" b="1">
              <a:solidFill>
                <a:srgbClr val="00FF00"/>
              </a:solidFill>
            </a:endParaRP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>
                <a:solidFill>
                  <a:schemeClr val="bg1"/>
                </a:solidFill>
              </a:rPr>
              <a:t>If it is Saturday, then there is no school.</a:t>
            </a:r>
          </a:p>
          <a:p>
            <a:pPr marL="342900" indent="-342900">
              <a:spcBef>
                <a:spcPct val="50000"/>
              </a:spcBef>
            </a:pPr>
            <a:endParaRPr lang="en-US" sz="2800">
              <a:solidFill>
                <a:schemeClr val="bg1"/>
              </a:solidFill>
            </a:endParaRPr>
          </a:p>
          <a:p>
            <a:pPr marL="342900" indent="-342900">
              <a:spcBef>
                <a:spcPct val="50000"/>
              </a:spcBef>
            </a:pPr>
            <a:r>
              <a:rPr lang="en-US" sz="2800">
                <a:solidFill>
                  <a:schemeClr val="bg1"/>
                </a:solidFill>
              </a:rPr>
              <a:t>2. If x-8 = 32, then x = 40.</a:t>
            </a:r>
          </a:p>
          <a:p>
            <a:pPr marL="342900" indent="-342900">
              <a:spcBef>
                <a:spcPct val="50000"/>
              </a:spcBef>
            </a:pPr>
            <a:endParaRPr lang="en-US" sz="2800">
              <a:solidFill>
                <a:schemeClr val="bg1"/>
              </a:solidFill>
            </a:endParaRPr>
          </a:p>
          <a:p>
            <a:pPr marL="342900" indent="-342900">
              <a:spcBef>
                <a:spcPct val="50000"/>
              </a:spcBef>
            </a:pPr>
            <a:r>
              <a:rPr lang="en-US" sz="2800">
                <a:solidFill>
                  <a:schemeClr val="bg1"/>
                </a:solidFill>
              </a:rPr>
              <a:t>3. If a polygon has four right angles, then the polygon is a rectangle.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49</TotalTime>
  <Words>1721</Words>
  <Application>Microsoft Office PowerPoint</Application>
  <PresentationFormat>On-screen Show (4:3)</PresentationFormat>
  <Paragraphs>199</Paragraphs>
  <Slides>37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Paper</vt:lpstr>
      <vt:lpstr>Slide 1</vt:lpstr>
      <vt:lpstr>Conditional Statements</vt:lpstr>
      <vt:lpstr>Slide 3</vt:lpstr>
      <vt:lpstr>Slide 4</vt:lpstr>
      <vt:lpstr>Slide 5</vt:lpstr>
      <vt:lpstr>Slide 6</vt:lpstr>
      <vt:lpstr>Slide 7</vt:lpstr>
      <vt:lpstr>Examples</vt:lpstr>
      <vt:lpstr>Slide 9</vt:lpstr>
      <vt:lpstr>Slide 10</vt:lpstr>
      <vt:lpstr>Slide 11</vt:lpstr>
      <vt:lpstr>Slide 12</vt:lpstr>
      <vt:lpstr>Slide 13</vt:lpstr>
      <vt:lpstr>Rewrite in the if-then form</vt:lpstr>
      <vt:lpstr>Slide 15</vt:lpstr>
      <vt:lpstr>Slide 16</vt:lpstr>
      <vt:lpstr>Slide 17</vt:lpstr>
      <vt:lpstr>Ready to Rap???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</vt:vector>
  </TitlesOfParts>
  <Company>CPSD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Conditional Statements</dc:title>
  <dc:creator>BeasoA</dc:creator>
  <cp:lastModifiedBy>beasoa</cp:lastModifiedBy>
  <cp:revision>7</cp:revision>
  <dcterms:created xsi:type="dcterms:W3CDTF">2012-09-19T03:35:03Z</dcterms:created>
  <dcterms:modified xsi:type="dcterms:W3CDTF">2012-09-19T17:08:41Z</dcterms:modified>
</cp:coreProperties>
</file>